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handoutMasterIdLst>
    <p:handoutMasterId r:id="rId18"/>
  </p:handoutMasterIdLst>
  <p:sldIdLst>
    <p:sldId id="278" r:id="rId2"/>
    <p:sldId id="274" r:id="rId3"/>
    <p:sldId id="258" r:id="rId4"/>
    <p:sldId id="270" r:id="rId5"/>
    <p:sldId id="283" r:id="rId6"/>
    <p:sldId id="261" r:id="rId7"/>
    <p:sldId id="275" r:id="rId8"/>
    <p:sldId id="280" r:id="rId9"/>
    <p:sldId id="282" r:id="rId10"/>
    <p:sldId id="277" r:id="rId11"/>
    <p:sldId id="285" r:id="rId12"/>
    <p:sldId id="267" r:id="rId13"/>
    <p:sldId id="279" r:id="rId14"/>
    <p:sldId id="266" r:id="rId15"/>
    <p:sldId id="284" r:id="rId16"/>
  </p:sldIdLst>
  <p:sldSz cx="12192000" cy="6858000"/>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A7588012-F58F-4657-BA73-0DF1C5A664B9}" type="datetimeFigureOut">
              <a:rPr lang="zh-TW" altLang="en-US" smtClean="0"/>
              <a:t>2025/4/8</a:t>
            </a:fld>
            <a:endParaRPr lang="zh-TW" altLang="en-US"/>
          </a:p>
        </p:txBody>
      </p:sp>
      <p:sp>
        <p:nvSpPr>
          <p:cNvPr id="4" name="頁尾版面配置區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36D73CBE-E011-4EF1-88CF-ED56513300B7}" type="slidenum">
              <a:rPr lang="zh-TW" altLang="en-US" smtClean="0"/>
              <a:t>‹#›</a:t>
            </a:fld>
            <a:endParaRPr lang="zh-TW" altLang="en-US"/>
          </a:p>
        </p:txBody>
      </p:sp>
    </p:spTree>
    <p:extLst>
      <p:ext uri="{BB962C8B-B14F-4D97-AF65-F5344CB8AC3E}">
        <p14:creationId xmlns:p14="http://schemas.microsoft.com/office/powerpoint/2010/main" val="135364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766983F3-2B8A-400E-962B-64D91B3C936B}" type="datetimeFigureOut">
              <a:rPr lang="zh-TW" altLang="en-US" smtClean="0"/>
              <a:t>2025/4/8</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C022E42C-C820-4E3E-A79E-312380728D24}" type="slidenum">
              <a:rPr lang="zh-TW" altLang="en-US" smtClean="0"/>
              <a:t>‹#›</a:t>
            </a:fld>
            <a:endParaRPr lang="zh-TW" altLang="en-US"/>
          </a:p>
        </p:txBody>
      </p:sp>
    </p:spTree>
    <p:extLst>
      <p:ext uri="{BB962C8B-B14F-4D97-AF65-F5344CB8AC3E}">
        <p14:creationId xmlns:p14="http://schemas.microsoft.com/office/powerpoint/2010/main" val="294392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5BE8EB5-BF9E-4BEE-9FB1-CF1BF63B0F4B}" type="datetime1">
              <a:rPr lang="zh-TW" altLang="en-US" smtClean="0"/>
              <a:t>2025/4/8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27633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A01646B-DDB0-42DF-8240-9FB885AABFE0}" type="datetime1">
              <a:rPr lang="zh-TW" altLang="en-US" smtClean="0"/>
              <a:t>2025/4/8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47246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DD405B3-718C-4911-903B-D35FD8E3438D}" type="datetime1">
              <a:rPr lang="zh-TW" altLang="en-US" smtClean="0"/>
              <a:t>2025/4/8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373338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030E01-3512-40EE-B497-C79408ABC073}" type="datetime1">
              <a:rPr lang="zh-TW" altLang="en-US" smtClean="0"/>
              <a:t>2025/4/8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41191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BD186BEC-D55D-4D3B-897B-9488D5519BFD}" type="datetime1">
              <a:rPr lang="zh-TW" altLang="en-US" smtClean="0"/>
              <a:t>2025/4/8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71291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46B5CA9-7868-4230-8827-29DF542FDDF4}" type="datetime1">
              <a:rPr lang="zh-TW" altLang="en-US" smtClean="0"/>
              <a:t>2025/4/8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90852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6090BA2-A002-4B4C-A9F3-E288A945B6BC}" type="datetime1">
              <a:rPr lang="zh-TW" altLang="en-US" smtClean="0"/>
              <a:t>2025/4/8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9929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1066790-223C-43E7-B510-D014845C83D5}" type="datetime1">
              <a:rPr lang="zh-TW" altLang="en-US" smtClean="0"/>
              <a:t>2025/4/8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134234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99B7F02-B5C0-4103-AF1C-06C37862FA6B}" type="datetime1">
              <a:rPr lang="zh-TW" altLang="en-US" smtClean="0"/>
              <a:t>2025/4/8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41890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FA7E1D7-DB3C-4B5B-95EC-8B90A1991679}" type="datetime1">
              <a:rPr lang="zh-TW" altLang="en-US" smtClean="0"/>
              <a:t>2025/4/8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61880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A8A735E0-480F-4C49-BBAA-1451176CFE8D}" type="datetime1">
              <a:rPr lang="zh-TW" altLang="en-US" smtClean="0"/>
              <a:t>2025/4/8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35951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E93C7-0A2C-4DD2-8E08-7604393B4B1D}" type="datetime1">
              <a:rPr lang="zh-TW" altLang="en-US" smtClean="0"/>
              <a:t>2025/4/8</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76610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5" name="Freeform: Shape 14">
            <a:extLst>
              <a:ext uri="{FF2B5EF4-FFF2-40B4-BE49-F238E27FC236}">
                <a16:creationId xmlns:a16="http://schemas.microsoft.com/office/drawing/2014/main" xmlns=""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圖片 7" descr="一張含有 美工圖案, 卡通 的圖片&#10;&#10;自動產生的描述">
            <a:extLst>
              <a:ext uri="{FF2B5EF4-FFF2-40B4-BE49-F238E27FC236}">
                <a16:creationId xmlns:a16="http://schemas.microsoft.com/office/drawing/2014/main" xmlns="" id="{8329B510-049D-573F-E5BA-C0EFB6FC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797" y="126632"/>
            <a:ext cx="4461385" cy="5889617"/>
          </a:xfrm>
          <a:prstGeom prst="rect">
            <a:avLst/>
          </a:prstGeom>
        </p:spPr>
      </p:pic>
      <p:sp>
        <p:nvSpPr>
          <p:cNvPr id="9" name="文字方塊 8">
            <a:extLst>
              <a:ext uri="{FF2B5EF4-FFF2-40B4-BE49-F238E27FC236}">
                <a16:creationId xmlns:a16="http://schemas.microsoft.com/office/drawing/2014/main" xmlns="" id="{2E694980-9742-BA4E-5B51-FDB66DDCEC1F}"/>
              </a:ext>
            </a:extLst>
          </p:cNvPr>
          <p:cNvSpPr txBox="1"/>
          <p:nvPr/>
        </p:nvSpPr>
        <p:spPr>
          <a:xfrm>
            <a:off x="6004317" y="2825899"/>
            <a:ext cx="4544534" cy="2123658"/>
          </a:xfrm>
          <a:prstGeom prst="rect">
            <a:avLst/>
          </a:prstGeom>
          <a:noFill/>
        </p:spPr>
        <p:txBody>
          <a:bodyPr wrap="square" rtlCol="0">
            <a:spAutoFit/>
          </a:bodyPr>
          <a:lstStyle/>
          <a:p>
            <a:r>
              <a:rPr lang="zh-TW" altLang="en-US"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rPr>
              <a:t>臺南市政府</a:t>
            </a:r>
            <a:endParaRPr lang="en-US" altLang="zh-TW"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endParaRPr>
          </a:p>
          <a:p>
            <a:r>
              <a:rPr lang="zh-TW" altLang="en-US"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rPr>
              <a:t>登月計畫</a:t>
            </a:r>
          </a:p>
        </p:txBody>
      </p:sp>
      <p:sp>
        <p:nvSpPr>
          <p:cNvPr id="12" name="矩形 11">
            <a:extLst>
              <a:ext uri="{FF2B5EF4-FFF2-40B4-BE49-F238E27FC236}">
                <a16:creationId xmlns:a16="http://schemas.microsoft.com/office/drawing/2014/main" xmlns="" id="{9A282F65-4661-D9A1-E998-F3675D943A8A}"/>
              </a:ext>
            </a:extLst>
          </p:cNvPr>
          <p:cNvSpPr/>
          <p:nvPr/>
        </p:nvSpPr>
        <p:spPr>
          <a:xfrm>
            <a:off x="4671528" y="928210"/>
            <a:ext cx="6829441" cy="1261884"/>
          </a:xfrm>
          <a:prstGeom prst="rect">
            <a:avLst/>
          </a:prstGeom>
          <a:noFill/>
        </p:spPr>
        <p:txBody>
          <a:bodyPr wrap="square" lIns="91440" tIns="45720" rIns="91440" bIns="45720">
            <a:spAutoFit/>
          </a:bodyPr>
          <a:lstStyle/>
          <a:p>
            <a:pPr algn="ctr"/>
            <a:r>
              <a:rPr lang="zh-TW" altLang="en-US" sz="4000" b="1" dirty="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落實月經平權 營造友善環境</a:t>
            </a:r>
            <a:endParaRPr lang="en-US" altLang="zh-TW" sz="4000" b="1" dirty="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a:p>
            <a:pPr algn="ctr"/>
            <a:r>
              <a:rPr lang="en-US" altLang="zh-TW" sz="3600" b="0" i="0" dirty="0">
                <a:solidFill>
                  <a:srgbClr val="4D5156"/>
                </a:solidFill>
                <a:effectLst/>
                <a:latin typeface="arial" panose="020B0604020202020204" pitchFamily="34" charset="0"/>
              </a:rPr>
              <a:t>Menstrual Equity</a:t>
            </a:r>
            <a:endParaRPr lang="zh-TW" altLang="en-US" sz="3600" b="1" dirty="0">
              <a:ln w="0"/>
              <a:solidFill>
                <a:srgbClr val="7030A0"/>
              </a:solidFill>
              <a:effectLst>
                <a:outerShdw blurRad="38100" dist="25400" dir="5400000" algn="ctr" rotWithShape="0">
                  <a:srgbClr val="6E747A">
                    <a:alpha val="43000"/>
                  </a:srgbClr>
                </a:outerShdw>
              </a:effectLst>
            </a:endParaRPr>
          </a:p>
        </p:txBody>
      </p:sp>
      <p:sp>
        <p:nvSpPr>
          <p:cNvPr id="14" name="文字方塊 13">
            <a:extLst>
              <a:ext uri="{FF2B5EF4-FFF2-40B4-BE49-F238E27FC236}">
                <a16:creationId xmlns:a16="http://schemas.microsoft.com/office/drawing/2014/main" xmlns="" id="{B3A9B995-67E4-B3FE-9B60-3ABDAFF24543}"/>
              </a:ext>
            </a:extLst>
          </p:cNvPr>
          <p:cNvSpPr txBox="1"/>
          <p:nvPr/>
        </p:nvSpPr>
        <p:spPr>
          <a:xfrm>
            <a:off x="9761706" y="6372265"/>
            <a:ext cx="1340796" cy="369332"/>
          </a:xfrm>
          <a:prstGeom prst="rect">
            <a:avLst/>
          </a:prstGeom>
          <a:noFill/>
        </p:spPr>
        <p:txBody>
          <a:bodyPr wrap="square" rtlCol="0">
            <a:spAutoFit/>
          </a:bodyPr>
          <a:lstStyle/>
          <a:p>
            <a:r>
              <a:rPr lang="en-US" altLang="zh-TW"/>
              <a:t>114.3</a:t>
            </a:r>
            <a:r>
              <a:rPr lang="zh-TW" altLang="en-US" dirty="0"/>
              <a:t>月版</a:t>
            </a:r>
          </a:p>
        </p:txBody>
      </p:sp>
    </p:spTree>
    <p:extLst>
      <p:ext uri="{BB962C8B-B14F-4D97-AF65-F5344CB8AC3E}">
        <p14:creationId xmlns:p14="http://schemas.microsoft.com/office/powerpoint/2010/main" val="278185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Autofit/>
          </a:bodyPr>
          <a:lstStyle/>
          <a:p>
            <a:r>
              <a:rPr lang="zh-TW" altLang="en-US" dirty="0">
                <a:solidFill>
                  <a:schemeClr val="bg1"/>
                </a:solidFill>
                <a:latin typeface="微軟正黑體" panose="020B0604030504040204" pitchFamily="34" charset="-120"/>
                <a:ea typeface="微軟正黑體" panose="020B0604030504040204" pitchFamily="34" charset="-120"/>
              </a:rPr>
              <a:t>二、計畫說明</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全臺首創</a:t>
            </a:r>
          </a:p>
        </p:txBody>
      </p:sp>
      <p:sp>
        <p:nvSpPr>
          <p:cNvPr id="3" name="內容版面配置區 2"/>
          <p:cNvSpPr>
            <a:spLocks noGrp="1"/>
          </p:cNvSpPr>
          <p:nvPr>
            <p:ph idx="1"/>
          </p:nvPr>
        </p:nvSpPr>
        <p:spPr>
          <a:xfrm>
            <a:off x="5163941" y="1555622"/>
            <a:ext cx="6690008" cy="5119498"/>
          </a:xfrm>
        </p:spPr>
        <p:txBody>
          <a:bodyPr>
            <a:normAutofit fontScale="92500" lnSpcReduction="10000"/>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四</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校園登月計畫</a:t>
            </a:r>
            <a:r>
              <a:rPr lang="en-US" altLang="zh-TW" sz="3600" b="1" dirty="0">
                <a:latin typeface="微軟正黑體" panose="020B0604030504040204" pitchFamily="34" charset="-120"/>
                <a:ea typeface="微軟正黑體" panose="020B0604030504040204" pitchFamily="34" charset="-120"/>
              </a:rPr>
              <a:t>-111</a:t>
            </a:r>
            <a:r>
              <a:rPr lang="zh-TW" altLang="en-US" sz="3600" b="1" dirty="0">
                <a:latin typeface="微軟正黑體" panose="020B0604030504040204" pitchFamily="34" charset="-120"/>
                <a:ea typeface="微軟正黑體" panose="020B0604030504040204" pitchFamily="34" charset="-120"/>
              </a:rPr>
              <a:t>年啟動</a:t>
            </a:r>
            <a:endParaRPr lang="zh-TW" altLang="en-US" sz="1200" dirty="0">
              <a:solidFill>
                <a:srgbClr val="000000"/>
              </a:solidFill>
              <a:latin typeface="Wingdings" panose="05000000000000000000" pitchFamily="2" charset="2"/>
            </a:endParaRPr>
          </a:p>
          <a:p>
            <a:pPr marL="0" lvl="0" indent="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補助對象：本市</a:t>
            </a:r>
            <a:r>
              <a:rPr lang="zh-TW" altLang="en-US" b="1" dirty="0">
                <a:solidFill>
                  <a:srgbClr val="FF0000"/>
                </a:solidFill>
                <a:latin typeface="微軟正黑體" panose="020B0604030504040204" pitchFamily="34" charset="-120"/>
                <a:ea typeface="微軟正黑體" panose="020B0604030504040204" pitchFamily="34" charset="-120"/>
              </a:rPr>
              <a:t>持有低</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中低</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收入戶證明</a:t>
            </a:r>
            <a:r>
              <a:rPr lang="zh-TW" altLang="en-US" dirty="0">
                <a:solidFill>
                  <a:srgbClr val="000000"/>
                </a:solidFill>
                <a:latin typeface="微軟正黑體" panose="020B0604030504040204" pitchFamily="34" charset="-120"/>
                <a:ea typeface="微軟正黑體" panose="020B0604030504040204" pitchFamily="34" charset="-120"/>
              </a:rPr>
              <a:t>之</a:t>
            </a:r>
            <a:endParaRPr lang="en-US" altLang="zh-TW" dirty="0">
              <a:solidFill>
                <a:srgbClr val="000000"/>
              </a:solidFill>
              <a:latin typeface="微軟正黑體" panose="020B0604030504040204" pitchFamily="34" charset="-120"/>
              <a:ea typeface="微軟正黑體" panose="020B0604030504040204" pitchFamily="34" charset="-120"/>
            </a:endParaRPr>
          </a:p>
          <a:p>
            <a:pPr marL="0" lvl="0" indent="0">
              <a:buNone/>
            </a:pP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en-US" dirty="0">
                <a:solidFill>
                  <a:srgbClr val="000000"/>
                </a:solidFill>
                <a:latin typeface="微軟正黑體" panose="020B0604030504040204" pitchFamily="34" charset="-120"/>
                <a:ea typeface="微軟正黑體" panose="020B0604030504040204" pitchFamily="34" charset="-120"/>
              </a:rPr>
              <a:t>女性學生。</a:t>
            </a:r>
          </a:p>
          <a:p>
            <a:pPr marL="0" indent="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辦理期程：自</a:t>
            </a:r>
            <a:r>
              <a:rPr lang="en-US" altLang="zh-TW" dirty="0">
                <a:solidFill>
                  <a:srgbClr val="000000"/>
                </a:solidFill>
                <a:latin typeface="微軟正黑體" panose="020B0604030504040204" pitchFamily="34" charset="-120"/>
                <a:ea typeface="微軟正黑體" panose="020B0604030504040204" pitchFamily="34" charset="-120"/>
              </a:rPr>
              <a:t>111</a:t>
            </a:r>
            <a:r>
              <a:rPr lang="zh-TW" altLang="en-US" dirty="0">
                <a:solidFill>
                  <a:srgbClr val="000000"/>
                </a:solidFill>
                <a:latin typeface="微軟正黑體" panose="020B0604030504040204" pitchFamily="34" charset="-120"/>
                <a:ea typeface="微軟正黑體" panose="020B0604030504040204" pitchFamily="34" charset="-120"/>
              </a:rPr>
              <a:t>年</a:t>
            </a:r>
            <a:r>
              <a:rPr lang="en-US" altLang="zh-TW" dirty="0">
                <a:solidFill>
                  <a:srgbClr val="000000"/>
                </a:solidFill>
                <a:latin typeface="微軟正黑體" panose="020B0604030504040204" pitchFamily="34" charset="-120"/>
                <a:ea typeface="微軟正黑體" panose="020B0604030504040204" pitchFamily="34" charset="-120"/>
              </a:rPr>
              <a:t>1</a:t>
            </a:r>
            <a:r>
              <a:rPr lang="zh-TW" altLang="en-US" dirty="0">
                <a:solidFill>
                  <a:srgbClr val="000000"/>
                </a:solidFill>
                <a:latin typeface="微軟正黑體" panose="020B0604030504040204" pitchFamily="34" charset="-120"/>
                <a:ea typeface="微軟正黑體" panose="020B0604030504040204" pitchFamily="34" charset="-120"/>
              </a:rPr>
              <a:t>月至</a:t>
            </a:r>
            <a:r>
              <a:rPr lang="en-US" altLang="zh-TW" dirty="0">
                <a:solidFill>
                  <a:srgbClr val="000000"/>
                </a:solidFill>
                <a:latin typeface="微軟正黑體" panose="020B0604030504040204" pitchFamily="34" charset="-120"/>
                <a:ea typeface="微軟正黑體" panose="020B0604030504040204" pitchFamily="34" charset="-120"/>
              </a:rPr>
              <a:t>12</a:t>
            </a:r>
            <a:r>
              <a:rPr lang="zh-TW" altLang="en-US" dirty="0">
                <a:solidFill>
                  <a:srgbClr val="000000"/>
                </a:solidFill>
                <a:latin typeface="微軟正黑體" panose="020B0604030504040204" pitchFamily="34" charset="-120"/>
                <a:ea typeface="微軟正黑體" panose="020B0604030504040204" pitchFamily="34" charset="-120"/>
              </a:rPr>
              <a:t>月止。</a:t>
            </a:r>
          </a:p>
          <a:p>
            <a:pPr marL="360000" indent="-45720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補助內容：</a:t>
            </a:r>
            <a:r>
              <a:rPr lang="zh-TW" altLang="en-US" b="1" dirty="0">
                <a:solidFill>
                  <a:srgbClr val="FF0000"/>
                </a:solidFill>
                <a:latin typeface="微軟正黑體" panose="020B0604030504040204" pitchFamily="34" charset="-120"/>
                <a:ea typeface="微軟正黑體" panose="020B0604030504040204" pitchFamily="34" charset="-120"/>
              </a:rPr>
              <a:t>每月每生補助</a:t>
            </a:r>
            <a:r>
              <a:rPr lang="en-US" altLang="zh-TW" b="1" dirty="0">
                <a:solidFill>
                  <a:srgbClr val="FF0000"/>
                </a:solidFill>
                <a:latin typeface="微軟正黑體" panose="020B0604030504040204" pitchFamily="34" charset="-120"/>
                <a:ea typeface="微軟正黑體" panose="020B0604030504040204" pitchFamily="34" charset="-120"/>
              </a:rPr>
              <a:t>100</a:t>
            </a:r>
            <a:r>
              <a:rPr lang="zh-TW" altLang="en-US" b="1" dirty="0">
                <a:solidFill>
                  <a:srgbClr val="FF0000"/>
                </a:solidFill>
                <a:latin typeface="微軟正黑體" panose="020B0604030504040204" pitchFamily="34" charset="-120"/>
                <a:ea typeface="微軟正黑體" panose="020B0604030504040204" pitchFamily="34" charset="-120"/>
              </a:rPr>
              <a:t>元</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60000" indent="-45720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補助方案：</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1</a:t>
            </a:r>
            <a:r>
              <a:rPr lang="zh-TW" altLang="en-US" dirty="0">
                <a:solidFill>
                  <a:srgbClr val="00000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每月學校主動提供弱勢女性學生</a:t>
            </a:r>
            <a:r>
              <a:rPr lang="zh-TW" altLang="en-US" dirty="0">
                <a:solidFill>
                  <a:srgbClr val="000000"/>
                </a:solidFill>
                <a:latin typeface="微軟正黑體" panose="020B0604030504040204" pitchFamily="34" charset="-120"/>
                <a:ea typeface="微軟正黑體" panose="020B0604030504040204" pitchFamily="34" charset="-120"/>
              </a:rPr>
              <a:t>衛生棉或其他生理用品。</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2</a:t>
            </a:r>
            <a:r>
              <a:rPr lang="zh-TW" altLang="en-US" dirty="0">
                <a:solidFill>
                  <a:srgbClr val="000000"/>
                </a:solidFill>
                <a:latin typeface="微軟正黑體" panose="020B0604030504040204" pitchFamily="34" charset="-120"/>
                <a:ea typeface="微軟正黑體" panose="020B0604030504040204" pitchFamily="34" charset="-120"/>
              </a:rPr>
              <a:t>、本市所屬各級學校</a:t>
            </a:r>
            <a:r>
              <a:rPr lang="zh-TW" altLang="en-US" b="1" dirty="0">
                <a:solidFill>
                  <a:srgbClr val="7030A0"/>
                </a:solidFill>
                <a:latin typeface="微軟正黑體" panose="020B0604030504040204" pitchFamily="34" charset="-120"/>
                <a:ea typeface="微軟正黑體" panose="020B0604030504040204" pitchFamily="34" charset="-120"/>
              </a:rPr>
              <a:t>於保健中心均備有緊急生理用品</a:t>
            </a:r>
            <a:r>
              <a:rPr lang="zh-TW" altLang="en-US" dirty="0">
                <a:solidFill>
                  <a:srgbClr val="000000"/>
                </a:solidFill>
                <a:latin typeface="微軟正黑體" panose="020B0604030504040204" pitchFamily="34" charset="-120"/>
                <a:ea typeface="微軟正黑體" panose="020B0604030504040204" pitchFamily="34" charset="-120"/>
              </a:rPr>
              <a:t>供學生取用。</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、本市與</a:t>
            </a:r>
            <a:r>
              <a:rPr lang="zh-TW" altLang="en-US" b="1" dirty="0">
                <a:solidFill>
                  <a:srgbClr val="7030A0"/>
                </a:solidFill>
                <a:latin typeface="微軟正黑體" panose="020B0604030504040204" pitchFamily="34" charset="-120"/>
                <a:ea typeface="微軟正黑體" panose="020B0604030504040204" pitchFamily="34" charset="-120"/>
              </a:rPr>
              <a:t>康那香企業股份有限公司</a:t>
            </a:r>
            <a:r>
              <a:rPr lang="zh-TW" altLang="en-US" dirty="0">
                <a:solidFill>
                  <a:srgbClr val="000000"/>
                </a:solidFill>
                <a:latin typeface="微軟正黑體" panose="020B0604030504040204" pitchFamily="34" charset="-120"/>
                <a:ea typeface="微軟正黑體" panose="020B0604030504040204" pitchFamily="34" charset="-120"/>
              </a:rPr>
              <a:t>簽署合作備忘錄，由該公司提供生理用品。</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7" name="圖片 6"/>
          <p:cNvPicPr/>
          <p:nvPr/>
        </p:nvPicPr>
        <p:blipFill>
          <a:blip r:embed="rId2" cstate="print">
            <a:extLst>
              <a:ext uri="{28A0092B-C50C-407E-A947-70E740481C1C}">
                <a14:useLocalDpi xmlns:a14="http://schemas.microsoft.com/office/drawing/2010/main" val="0"/>
              </a:ext>
            </a:extLst>
          </a:blip>
          <a:stretch>
            <a:fillRect/>
          </a:stretch>
        </p:blipFill>
        <p:spPr>
          <a:xfrm>
            <a:off x="454266" y="2161085"/>
            <a:ext cx="4422533" cy="3215557"/>
          </a:xfrm>
          <a:prstGeom prst="rect">
            <a:avLst/>
          </a:prstGeom>
        </p:spPr>
      </p:pic>
      <p:grpSp>
        <p:nvGrpSpPr>
          <p:cNvPr id="4" name="群組 3">
            <a:extLst>
              <a:ext uri="{FF2B5EF4-FFF2-40B4-BE49-F238E27FC236}">
                <a16:creationId xmlns:a16="http://schemas.microsoft.com/office/drawing/2014/main" xmlns="" id="{867311F4-5D11-B093-899A-58687BAB8C30}"/>
              </a:ext>
            </a:extLst>
          </p:cNvPr>
          <p:cNvGrpSpPr/>
          <p:nvPr/>
        </p:nvGrpSpPr>
        <p:grpSpPr>
          <a:xfrm>
            <a:off x="566531" y="209272"/>
            <a:ext cx="5249883" cy="786683"/>
            <a:chOff x="566531" y="209272"/>
            <a:chExt cx="5249883" cy="786683"/>
          </a:xfrm>
        </p:grpSpPr>
        <p:sp>
          <p:nvSpPr>
            <p:cNvPr id="5" name="矩形: 圓角 4">
              <a:extLst>
                <a:ext uri="{FF2B5EF4-FFF2-40B4-BE49-F238E27FC236}">
                  <a16:creationId xmlns:a16="http://schemas.microsoft.com/office/drawing/2014/main" xmlns="" id="{1BA7081D-2BC9-4254-87CA-1FB35D9E9ED7}"/>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CC522000-E46B-B584-E3DA-174B6EE34CDA}"/>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8" name="投影片編號版面配置區 7"/>
          <p:cNvSpPr>
            <a:spLocks noGrp="1"/>
          </p:cNvSpPr>
          <p:nvPr>
            <p:ph type="sldNum" sz="quarter" idx="12"/>
          </p:nvPr>
        </p:nvSpPr>
        <p:spPr/>
        <p:txBody>
          <a:bodyPr/>
          <a:lstStyle/>
          <a:p>
            <a:fld id="{746744AF-8860-4745-A9BF-D92733D232A7}" type="slidenum">
              <a:rPr lang="zh-TW" altLang="en-US" smtClean="0"/>
              <a:t>9</a:t>
            </a:fld>
            <a:endParaRPr lang="zh-TW" altLang="en-US"/>
          </a:p>
        </p:txBody>
      </p:sp>
    </p:spTree>
    <p:extLst>
      <p:ext uri="{BB962C8B-B14F-4D97-AF65-F5344CB8AC3E}">
        <p14:creationId xmlns:p14="http://schemas.microsoft.com/office/powerpoint/2010/main" val="41966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E9AAF875-1986-1749-3597-D661529A300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D8C7B66D-8C78-480F-A98B-3F195E65A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xmlns="" id="{0550E407-4DCB-B0FB-9685-3BBC8E36E743}"/>
              </a:ext>
            </a:extLst>
          </p:cNvPr>
          <p:cNvSpPr>
            <a:spLocks noGrp="1"/>
          </p:cNvSpPr>
          <p:nvPr>
            <p:ph type="title"/>
          </p:nvPr>
        </p:nvSpPr>
        <p:spPr>
          <a:xfrm>
            <a:off x="5359524" y="547815"/>
            <a:ext cx="5991227" cy="1683019"/>
          </a:xfrm>
        </p:spPr>
        <p:txBody>
          <a:bodyPr>
            <a:normAutofit/>
          </a:bodyPr>
          <a:lstStyle/>
          <a:p>
            <a:r>
              <a:rPr lang="zh-TW" altLang="en-US" sz="4000">
                <a:latin typeface="微軟正黑體" panose="020B0604030504040204" pitchFamily="34" charset="-120"/>
                <a:ea typeface="微軟正黑體" panose="020B0604030504040204" pitchFamily="34" charset="-120"/>
              </a:rPr>
              <a:t>二、計畫說明</a:t>
            </a:r>
            <a:r>
              <a:rPr lang="en-US" altLang="zh-TW" sz="4000">
                <a:latin typeface="微軟正黑體" panose="020B0604030504040204" pitchFamily="34" charset="-120"/>
                <a:ea typeface="微軟正黑體" panose="020B0604030504040204" pitchFamily="34" charset="-120"/>
              </a:rPr>
              <a:t>-</a:t>
            </a:r>
            <a:r>
              <a:rPr lang="zh-TW" altLang="en-US" sz="4000">
                <a:latin typeface="微軟正黑體" panose="020B0604030504040204" pitchFamily="34" charset="-120"/>
                <a:ea typeface="微軟正黑體" panose="020B0604030504040204" pitchFamily="34" charset="-120"/>
              </a:rPr>
              <a:t>全臺首創</a:t>
            </a:r>
          </a:p>
        </p:txBody>
      </p:sp>
      <p:pic>
        <p:nvPicPr>
          <p:cNvPr id="11" name="圖片 10" descr="一張含有 文字, 服裝, 廣告, 戶外 的圖片&#10;&#10;AI 產生的內容可能不正確。">
            <a:extLst>
              <a:ext uri="{FF2B5EF4-FFF2-40B4-BE49-F238E27FC236}">
                <a16:creationId xmlns:a16="http://schemas.microsoft.com/office/drawing/2014/main" xmlns="" id="{EF33CAF0-ED0E-260B-8FBF-1513F9AD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2" y="2594963"/>
            <a:ext cx="4737533" cy="3138616"/>
          </a:xfrm>
          <a:prstGeom prst="rect">
            <a:avLst/>
          </a:prstGeom>
          <a:effectLst>
            <a:softEdge rad="203200"/>
          </a:effectLst>
        </p:spPr>
      </p:pic>
      <p:sp>
        <p:nvSpPr>
          <p:cNvPr id="3" name="內容版面配置區 2">
            <a:extLst>
              <a:ext uri="{FF2B5EF4-FFF2-40B4-BE49-F238E27FC236}">
                <a16:creationId xmlns:a16="http://schemas.microsoft.com/office/drawing/2014/main" xmlns="" id="{E1BA97BA-E989-B270-BD58-FAEEF90ED901}"/>
              </a:ext>
            </a:extLst>
          </p:cNvPr>
          <p:cNvSpPr>
            <a:spLocks noGrp="1"/>
          </p:cNvSpPr>
          <p:nvPr>
            <p:ph idx="1"/>
          </p:nvPr>
        </p:nvSpPr>
        <p:spPr>
          <a:xfrm>
            <a:off x="5359524" y="2409568"/>
            <a:ext cx="5991227" cy="3690551"/>
          </a:xfrm>
        </p:spPr>
        <p:txBody>
          <a:bodyPr>
            <a:normAutofit/>
          </a:bodyPr>
          <a:lstStyle/>
          <a:p>
            <a:pPr marL="0" indent="0">
              <a:buNone/>
            </a:pP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五</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 臺南市政府推動登月計畫</a:t>
            </a:r>
            <a:r>
              <a:rPr lang="en-US" altLang="zh-TW" sz="3200" b="1" dirty="0">
                <a:latin typeface="微軟正黑體" panose="020B0604030504040204" pitchFamily="34" charset="-120"/>
                <a:ea typeface="微軟正黑體" panose="020B0604030504040204" pitchFamily="34" charset="-120"/>
              </a:rPr>
              <a:t>-112</a:t>
            </a:r>
            <a:r>
              <a:rPr lang="zh-TW" altLang="en-US" sz="3200" b="1" dirty="0">
                <a:latin typeface="微軟正黑體" panose="020B0604030504040204" pitchFamily="34" charset="-120"/>
                <a:ea typeface="微軟正黑體" panose="020B0604030504040204" pitchFamily="34" charset="-120"/>
              </a:rPr>
              <a:t>年啟動</a:t>
            </a:r>
            <a:endParaRPr lang="zh-TW" altLang="en-US" sz="3200" dirty="0">
              <a:latin typeface="Wingdings" panose="05000000000000000000" pitchFamily="2" charset="2"/>
            </a:endParaRPr>
          </a:p>
          <a:p>
            <a:pPr lvl="0">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辦理場域：雙市政中心、</a:t>
            </a:r>
            <a:r>
              <a:rPr lang="en-US" altLang="zh-TW" sz="2000" dirty="0">
                <a:latin typeface="微軟正黑體" panose="020B0604030504040204" pitchFamily="34" charset="-120"/>
                <a:ea typeface="微軟正黑體" panose="020B0604030504040204" pitchFamily="34" charset="-120"/>
              </a:rPr>
              <a:t>37</a:t>
            </a:r>
            <a:r>
              <a:rPr lang="zh-TW" altLang="en-US" sz="2000" dirty="0">
                <a:latin typeface="微軟正黑體" panose="020B0604030504040204" pitchFamily="34" charset="-120"/>
                <a:ea typeface="微軟正黑體" panose="020B0604030504040204" pitchFamily="34" charset="-120"/>
              </a:rPr>
              <a:t>區公所。</a:t>
            </a: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辦理期程：自</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年起。</a:t>
            </a:r>
            <a:endParaRPr lang="en-US" altLang="zh-TW" sz="2000" dirty="0">
              <a:latin typeface="微軟正黑體" panose="020B0604030504040204" pitchFamily="34" charset="-120"/>
              <a:ea typeface="微軟正黑體" panose="020B0604030504040204" pitchFamily="34" charset="-120"/>
            </a:endParaRP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做法：於女性廁間或洗手台放置生理用品，並定期補充</a:t>
            </a:r>
            <a:endParaRPr lang="en-US" altLang="zh-TW" sz="2000" dirty="0">
              <a:latin typeface="微軟正黑體" panose="020B0604030504040204" pitchFamily="34" charset="-120"/>
              <a:ea typeface="微軟正黑體" panose="020B0604030504040204" pitchFamily="34" charset="-120"/>
            </a:endParaRP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進步亮點：</a:t>
            </a:r>
            <a:r>
              <a:rPr lang="zh-TW" altLang="en-US" sz="2000" b="1" i="0" dirty="0">
                <a:effectLst/>
                <a:latin typeface="微軟正黑體" panose="020B0604030504040204" pitchFamily="34" charset="-120"/>
                <a:ea typeface="微軟正黑體" panose="020B0604030504040204" pitchFamily="34" charset="-120"/>
              </a:rPr>
              <a:t> 「登月計畫」延伸至</a:t>
            </a:r>
            <a:r>
              <a:rPr lang="en-US" altLang="zh-TW" sz="2000" b="1" i="0" dirty="0">
                <a:effectLst/>
                <a:latin typeface="微軟正黑體" panose="020B0604030504040204" pitchFamily="34" charset="-120"/>
                <a:ea typeface="微軟正黑體" panose="020B0604030504040204" pitchFamily="34" charset="-120"/>
              </a:rPr>
              <a:t>113</a:t>
            </a:r>
            <a:r>
              <a:rPr lang="zh-TW" altLang="en-US" sz="2000" b="1" i="0" dirty="0">
                <a:effectLst/>
                <a:latin typeface="微軟正黑體" panose="020B0604030504040204" pitchFamily="34" charset="-120"/>
                <a:ea typeface="微軟正黑體" panose="020B0604030504040204" pitchFamily="34" charset="-120"/>
              </a:rPr>
              <a:t>年台灣燈會 提供生理用品服務</a:t>
            </a:r>
          </a:p>
          <a:p>
            <a:pPr marL="360000" indent="-457200">
              <a:buNone/>
            </a:pPr>
            <a:endParaRPr lang="en-US" altLang="zh-TW" sz="2000" dirty="0">
              <a:latin typeface="微軟正黑體" panose="020B0604030504040204" pitchFamily="34" charset="-120"/>
              <a:ea typeface="微軟正黑體" panose="020B0604030504040204" pitchFamily="34" charset="-120"/>
            </a:endParaRPr>
          </a:p>
          <a:p>
            <a:pPr marL="360000" indent="-457200">
              <a:buNone/>
            </a:pPr>
            <a:endParaRPr lang="en-US" altLang="zh-TW" sz="2000" dirty="0">
              <a:latin typeface="微軟正黑體" panose="020B0604030504040204" pitchFamily="34" charset="-120"/>
              <a:ea typeface="微軟正黑體" panose="020B0604030504040204" pitchFamily="34" charset="-120"/>
            </a:endParaRPr>
          </a:p>
        </p:txBody>
      </p:sp>
      <p:sp>
        <p:nvSpPr>
          <p:cNvPr id="8" name="投影片編號版面配置區 7">
            <a:extLst>
              <a:ext uri="{FF2B5EF4-FFF2-40B4-BE49-F238E27FC236}">
                <a16:creationId xmlns:a16="http://schemas.microsoft.com/office/drawing/2014/main" xmlns="" id="{7A5B5BC6-E418-96BF-DA07-EE5EF1446BF7}"/>
              </a:ext>
            </a:extLst>
          </p:cNvPr>
          <p:cNvSpPr>
            <a:spLocks noGrp="1"/>
          </p:cNvSpPr>
          <p:nvPr>
            <p:ph type="sldNum" sz="quarter" idx="12"/>
          </p:nvPr>
        </p:nvSpPr>
        <p:spPr>
          <a:xfrm>
            <a:off x="8610600" y="6356350"/>
            <a:ext cx="2743200" cy="365125"/>
          </a:xfrm>
        </p:spPr>
        <p:txBody>
          <a:bodyPr>
            <a:normAutofit/>
          </a:bodyPr>
          <a:lstStyle/>
          <a:p>
            <a:pPr>
              <a:spcAft>
                <a:spcPts val="600"/>
              </a:spcAft>
            </a:pPr>
            <a:fld id="{746744AF-8860-4745-A9BF-D92733D232A7}" type="slidenum">
              <a:rPr lang="zh-TW" altLang="en-US" smtClean="0"/>
              <a:pPr>
                <a:spcAft>
                  <a:spcPts val="600"/>
                </a:spcAft>
              </a:pPr>
              <a:t>10</a:t>
            </a:fld>
            <a:endParaRPr lang="zh-TW" altLang="en-US"/>
          </a:p>
        </p:txBody>
      </p:sp>
      <p:sp>
        <p:nvSpPr>
          <p:cNvPr id="6" name="內容版面配置區 5">
            <a:extLst>
              <a:ext uri="{FF2B5EF4-FFF2-40B4-BE49-F238E27FC236}">
                <a16:creationId xmlns:a16="http://schemas.microsoft.com/office/drawing/2014/main" xmlns="" id="{B33CAAC7-7FDE-EFD6-F53D-560919F9A5CE}"/>
              </a:ext>
            </a:extLst>
          </p:cNvPr>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xmlns="" id="{C74A6342-FA2F-34F7-353D-845DFF8BD4F7}"/>
              </a:ext>
            </a:extLst>
          </p:cNvPr>
          <p:cNvGrpSpPr/>
          <p:nvPr/>
        </p:nvGrpSpPr>
        <p:grpSpPr>
          <a:xfrm>
            <a:off x="185362" y="1124421"/>
            <a:ext cx="4810874" cy="720899"/>
            <a:chOff x="566531" y="209272"/>
            <a:chExt cx="5249883" cy="786683"/>
          </a:xfrm>
        </p:grpSpPr>
        <p:sp>
          <p:nvSpPr>
            <p:cNvPr id="5" name="矩形: 圓角 4">
              <a:extLst>
                <a:ext uri="{FF2B5EF4-FFF2-40B4-BE49-F238E27FC236}">
                  <a16:creationId xmlns:a16="http://schemas.microsoft.com/office/drawing/2014/main" xmlns="" id="{20B1021D-F73E-5FAE-0835-CD8AAA51473E}"/>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0BC888C2-DE31-F507-549D-7FEB5141EA8D}"/>
                </a:ext>
              </a:extLst>
            </p:cNvPr>
            <p:cNvSpPr txBox="1"/>
            <p:nvPr/>
          </p:nvSpPr>
          <p:spPr>
            <a:xfrm>
              <a:off x="729098" y="211125"/>
              <a:ext cx="5087316" cy="784830"/>
            </a:xfrm>
            <a:prstGeom prst="rect">
              <a:avLst/>
            </a:prstGeom>
            <a:noFill/>
          </p:spPr>
          <p:txBody>
            <a:bodyPr wrap="square" rtlCol="0">
              <a:spAutoFit/>
            </a:bodyPr>
            <a:lstStyle/>
            <a:p>
              <a:pPr defTabSz="832104">
                <a:spcAft>
                  <a:spcPts val="600"/>
                </a:spcAft>
              </a:pPr>
              <a:r>
                <a:rPr lang="zh-TW" altLang="en-US" sz="4095" b="1" kern="1200">
                  <a:solidFill>
                    <a:srgbClr val="00B050"/>
                  </a:solidFill>
                  <a:latin typeface="微軟正黑體" panose="020B0604030504040204" pitchFamily="34" charset="-120"/>
                  <a:ea typeface="微軟正黑體" panose="020B0604030504040204" pitchFamily="34" charset="-120"/>
                  <a:cs typeface="+mn-cs"/>
                </a:rPr>
                <a:t>計畫說明</a:t>
              </a:r>
              <a:r>
                <a:rPr lang="en-US" altLang="zh-TW" sz="4095" b="1" kern="1200">
                  <a:solidFill>
                    <a:srgbClr val="00B050"/>
                  </a:solidFill>
                  <a:latin typeface="微軟正黑體" panose="020B0604030504040204" pitchFamily="34" charset="-120"/>
                  <a:ea typeface="微軟正黑體" panose="020B0604030504040204" pitchFamily="34" charset="-120"/>
                  <a:cs typeface="+mn-cs"/>
                </a:rPr>
                <a:t>-</a:t>
              </a:r>
              <a:r>
                <a:rPr lang="zh-TW" altLang="en-US" sz="4095" b="1" kern="1200">
                  <a:solidFill>
                    <a:srgbClr val="00B050"/>
                  </a:solidFill>
                  <a:latin typeface="微軟正黑體" panose="020B0604030504040204" pitchFamily="34" charset="-120"/>
                  <a:ea typeface="微軟正黑體" panose="020B0604030504040204" pitchFamily="34" charset="-120"/>
                  <a:cs typeface="+mn-cs"/>
                </a:rPr>
                <a:t>全台首創</a:t>
              </a:r>
              <a:endParaRPr lang="zh-TW" altLang="en-US" sz="4500" b="1">
                <a:solidFill>
                  <a:srgbClr val="00B05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5946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373974A7-D52E-AC93-F522-F9C364C2DF64}"/>
              </a:ext>
            </a:extLst>
          </p:cNvPr>
          <p:cNvGrpSpPr/>
          <p:nvPr/>
        </p:nvGrpSpPr>
        <p:grpSpPr>
          <a:xfrm>
            <a:off x="566532" y="209272"/>
            <a:ext cx="2961860" cy="786683"/>
            <a:chOff x="566531" y="209272"/>
            <a:chExt cx="5249883" cy="786683"/>
          </a:xfrm>
        </p:grpSpPr>
        <p:sp>
          <p:nvSpPr>
            <p:cNvPr id="21" name="矩形: 圓角 20">
              <a:extLst>
                <a:ext uri="{FF2B5EF4-FFF2-40B4-BE49-F238E27FC236}">
                  <a16:creationId xmlns:a16="http://schemas.microsoft.com/office/drawing/2014/main" xmlns="" id="{5B54B821-F047-DD90-4204-86CA62C9BD7A}"/>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xmlns="" id="{BCB76AAE-EFC1-E653-3F49-BDCD43A93556}"/>
                </a:ext>
              </a:extLst>
            </p:cNvPr>
            <p:cNvSpPr txBox="1"/>
            <p:nvPr/>
          </p:nvSpPr>
          <p:spPr>
            <a:xfrm>
              <a:off x="729097" y="211125"/>
              <a:ext cx="4623827"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執行成果</a:t>
              </a:r>
            </a:p>
          </p:txBody>
        </p:sp>
      </p:grpSp>
      <p:sp>
        <p:nvSpPr>
          <p:cNvPr id="36" name="文字方塊 35">
            <a:extLst>
              <a:ext uri="{FF2B5EF4-FFF2-40B4-BE49-F238E27FC236}">
                <a16:creationId xmlns:a16="http://schemas.microsoft.com/office/drawing/2014/main" xmlns="" id="{8D126F12-B05D-4AF7-0997-B7C13047F7F3}"/>
              </a:ext>
            </a:extLst>
          </p:cNvPr>
          <p:cNvSpPr txBox="1"/>
          <p:nvPr/>
        </p:nvSpPr>
        <p:spPr>
          <a:xfrm>
            <a:off x="343923" y="4501228"/>
            <a:ext cx="3622078" cy="646331"/>
          </a:xfrm>
          <a:prstGeom prst="rect">
            <a:avLst/>
          </a:prstGeom>
          <a:noFill/>
        </p:spPr>
        <p:txBody>
          <a:bodyPr wrap="square">
            <a:spAutoFit/>
          </a:bodyPr>
          <a:lstStyle/>
          <a:p>
            <a:pPr marL="72000"/>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112</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年本府性別平等辦公室邀請全球小紅帽協會辦理專題講座</a:t>
            </a:r>
            <a:endParaRPr lang="zh-TW" altLang="en-US" sz="1100" b="1" i="0" u="none" strike="noStrike" baseline="0" dirty="0">
              <a:solidFill>
                <a:schemeClr val="accent2">
                  <a:lumMod val="75000"/>
                </a:schemeClr>
              </a:solidFill>
              <a:latin typeface="Wingdings" panose="05000000000000000000" pitchFamily="2" charset="2"/>
            </a:endParaRPr>
          </a:p>
        </p:txBody>
      </p:sp>
      <p:pic>
        <p:nvPicPr>
          <p:cNvPr id="38" name="圖片 37" descr="一張含有 室內, 文字, 服裝, 研討會 的圖片&#10;&#10;自動產生的描述">
            <a:extLst>
              <a:ext uri="{FF2B5EF4-FFF2-40B4-BE49-F238E27FC236}">
                <a16:creationId xmlns:a16="http://schemas.microsoft.com/office/drawing/2014/main" xmlns="" id="{A4DD1EC5-CAA1-ADBD-BB7D-A51A81B69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32" y="1710441"/>
            <a:ext cx="3214893" cy="2411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文字方塊 43">
            <a:extLst>
              <a:ext uri="{FF2B5EF4-FFF2-40B4-BE49-F238E27FC236}">
                <a16:creationId xmlns:a16="http://schemas.microsoft.com/office/drawing/2014/main" xmlns="" id="{F5BA06B5-727F-EAEE-8AEC-839D6379E47D}"/>
              </a:ext>
            </a:extLst>
          </p:cNvPr>
          <p:cNvSpPr txBox="1"/>
          <p:nvPr/>
        </p:nvSpPr>
        <p:spPr>
          <a:xfrm>
            <a:off x="4491246" y="4487606"/>
            <a:ext cx="4119354" cy="1200329"/>
          </a:xfrm>
          <a:prstGeom prst="rect">
            <a:avLst/>
          </a:prstGeom>
          <a:noFill/>
        </p:spPr>
        <p:txBody>
          <a:bodyPr wrap="square">
            <a:spAutoFit/>
          </a:bodyPr>
          <a:lstStyle/>
          <a:p>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113</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年康那香企業股份有限公司用實際行動響應臺南市政府性別平等政策及照顧弱勢理念，捐贈衛生棉予臺南市社會局服務中之弱勢家戶</a:t>
            </a:r>
          </a:p>
        </p:txBody>
      </p:sp>
      <p:sp>
        <p:nvSpPr>
          <p:cNvPr id="3" name="投影片編號版面配置區 2"/>
          <p:cNvSpPr>
            <a:spLocks noGrp="1"/>
          </p:cNvSpPr>
          <p:nvPr>
            <p:ph type="sldNum" sz="quarter" idx="12"/>
          </p:nvPr>
        </p:nvSpPr>
        <p:spPr/>
        <p:txBody>
          <a:bodyPr/>
          <a:lstStyle/>
          <a:p>
            <a:fld id="{746744AF-8860-4745-A9BF-D92733D232A7}" type="slidenum">
              <a:rPr lang="zh-TW" altLang="en-US" smtClean="0"/>
              <a:t>11</a:t>
            </a:fld>
            <a:endParaRPr lang="zh-TW" altLang="en-US"/>
          </a:p>
        </p:txBody>
      </p:sp>
      <p:pic>
        <p:nvPicPr>
          <p:cNvPr id="4" name="圖片 3" descr="一張含有 文字, 室內, 牆, 服裝 的圖片&#10;&#10;AI 產生的內容可能不正確。">
            <a:extLst>
              <a:ext uri="{FF2B5EF4-FFF2-40B4-BE49-F238E27FC236}">
                <a16:creationId xmlns:a16="http://schemas.microsoft.com/office/drawing/2014/main" xmlns="" id="{5474B9C7-2473-DCEE-6308-9FF4461BB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922" y="1743820"/>
            <a:ext cx="3777621" cy="2344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5" descr="一張含有 服裝, 人員, 女孩, 學校 的圖片&#10;&#10;AI 產生的內容可能不正確。">
            <a:extLst>
              <a:ext uri="{FF2B5EF4-FFF2-40B4-BE49-F238E27FC236}">
                <a16:creationId xmlns:a16="http://schemas.microsoft.com/office/drawing/2014/main" xmlns="" id="{DDBA90AE-05B1-E7AC-6612-ABB6B111F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141" y="1777199"/>
            <a:ext cx="3125883" cy="2344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文字方塊 7">
            <a:extLst>
              <a:ext uri="{FF2B5EF4-FFF2-40B4-BE49-F238E27FC236}">
                <a16:creationId xmlns:a16="http://schemas.microsoft.com/office/drawing/2014/main" xmlns="" id="{F57D6986-FC9D-EA1E-594B-30BFD8B9EECA}"/>
              </a:ext>
            </a:extLst>
          </p:cNvPr>
          <p:cNvSpPr txBox="1"/>
          <p:nvPr/>
        </p:nvSpPr>
        <p:spPr>
          <a:xfrm>
            <a:off x="8677275" y="4352836"/>
            <a:ext cx="3362325" cy="2308324"/>
          </a:xfrm>
          <a:prstGeom prst="rect">
            <a:avLst/>
          </a:prstGeom>
          <a:noFill/>
        </p:spPr>
        <p:txBody>
          <a:bodyPr wrap="square">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教育局自</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110</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年起推動「登月計畫」及「高級中等以下學校友善提供多元生理用品及推動月經平權計畫」，提供不利處境</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包含低收入戶、中低收入戶或導師認定學生</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含家庭突發因素等</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女性學生生理用品，至今已幫助</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8,700</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多位女性學生</a:t>
            </a:r>
          </a:p>
        </p:txBody>
      </p:sp>
    </p:spTree>
    <p:extLst>
      <p:ext uri="{BB962C8B-B14F-4D97-AF65-F5344CB8AC3E}">
        <p14:creationId xmlns:p14="http://schemas.microsoft.com/office/powerpoint/2010/main" val="101357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373974A7-D52E-AC93-F522-F9C364C2DF64}"/>
              </a:ext>
            </a:extLst>
          </p:cNvPr>
          <p:cNvGrpSpPr/>
          <p:nvPr/>
        </p:nvGrpSpPr>
        <p:grpSpPr>
          <a:xfrm>
            <a:off x="566532" y="209272"/>
            <a:ext cx="2961860" cy="786683"/>
            <a:chOff x="566531" y="209272"/>
            <a:chExt cx="5249883" cy="786683"/>
          </a:xfrm>
        </p:grpSpPr>
        <p:sp>
          <p:nvSpPr>
            <p:cNvPr id="21" name="矩形: 圓角 20">
              <a:extLst>
                <a:ext uri="{FF2B5EF4-FFF2-40B4-BE49-F238E27FC236}">
                  <a16:creationId xmlns:a16="http://schemas.microsoft.com/office/drawing/2014/main" xmlns="" id="{5B54B821-F047-DD90-4204-86CA62C9BD7A}"/>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xmlns="" id="{BCB76AAE-EFC1-E653-3F49-BDCD43A93556}"/>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執行成果</a:t>
              </a:r>
            </a:p>
          </p:txBody>
        </p:sp>
      </p:grpSp>
      <p:pic>
        <p:nvPicPr>
          <p:cNvPr id="5" name="圖片 4" descr="D:\00_登月計畫\112年計畫\11207小紅帽研習\1012 臺南登月東光國小示範課程+教師分享會\無Logo\1I3A0613.JPG"/>
          <p:cNvPicPr/>
          <p:nvPr/>
        </p:nvPicPr>
        <p:blipFill rotWithShape="1">
          <a:blip r:embed="rId2" cstate="print">
            <a:extLst>
              <a:ext uri="{28A0092B-C50C-407E-A947-70E740481C1C}">
                <a14:useLocalDpi xmlns:a14="http://schemas.microsoft.com/office/drawing/2010/main" val="0"/>
              </a:ext>
            </a:extLst>
          </a:blip>
          <a:srcRect l="12008" r="1046"/>
          <a:stretch/>
        </p:blipFill>
        <p:spPr bwMode="auto">
          <a:xfrm>
            <a:off x="638396" y="1124064"/>
            <a:ext cx="2889995" cy="2156316"/>
          </a:xfrm>
          <a:prstGeom prst="rect">
            <a:avLst/>
          </a:prstGeom>
          <a:noFill/>
          <a:ln>
            <a:noFill/>
          </a:ln>
          <a:extLst>
            <a:ext uri="{53640926-AAD7-44D8-BBD7-CCE9431645EC}">
              <a14:shadowObscured xmlns:a14="http://schemas.microsoft.com/office/drawing/2010/main"/>
            </a:ext>
          </a:extLst>
        </p:spPr>
      </p:pic>
      <p:sp>
        <p:nvSpPr>
          <p:cNvPr id="6" name="文字方塊 5">
            <a:extLst>
              <a:ext uri="{FF2B5EF4-FFF2-40B4-BE49-F238E27FC236}">
                <a16:creationId xmlns:a16="http://schemas.microsoft.com/office/drawing/2014/main" xmlns="" id="{6F1C902E-876B-0EE6-9447-53DE2ADC5A56}"/>
              </a:ext>
            </a:extLst>
          </p:cNvPr>
          <p:cNvSpPr txBox="1"/>
          <p:nvPr/>
        </p:nvSpPr>
        <p:spPr>
          <a:xfrm>
            <a:off x="827344" y="3497932"/>
            <a:ext cx="2512097"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學校宣講月經教育課程</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02" y="1113586"/>
            <a:ext cx="2889995" cy="2177272"/>
          </a:xfrm>
          <a:prstGeom prst="rect">
            <a:avLst/>
          </a:prstGeom>
        </p:spPr>
      </p:pic>
      <p:sp>
        <p:nvSpPr>
          <p:cNvPr id="8" name="文字方塊 7">
            <a:extLst>
              <a:ext uri="{FF2B5EF4-FFF2-40B4-BE49-F238E27FC236}">
                <a16:creationId xmlns:a16="http://schemas.microsoft.com/office/drawing/2014/main" xmlns="" id="{6F1C902E-876B-0EE6-9447-53DE2ADC5A56}"/>
              </a:ext>
            </a:extLst>
          </p:cNvPr>
          <p:cNvSpPr txBox="1"/>
          <p:nvPr/>
        </p:nvSpPr>
        <p:spPr>
          <a:xfrm>
            <a:off x="8641752" y="3497932"/>
            <a:ext cx="273538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於軍方辦理性平講座宣導</a:t>
            </a:r>
          </a:p>
        </p:txBody>
      </p:sp>
      <p:sp>
        <p:nvSpPr>
          <p:cNvPr id="10" name="文字方塊 9">
            <a:extLst>
              <a:ext uri="{FF2B5EF4-FFF2-40B4-BE49-F238E27FC236}">
                <a16:creationId xmlns:a16="http://schemas.microsoft.com/office/drawing/2014/main" xmlns="" id="{6F1C902E-876B-0EE6-9447-53DE2ADC5A56}"/>
              </a:ext>
            </a:extLst>
          </p:cNvPr>
          <p:cNvSpPr txBox="1"/>
          <p:nvPr/>
        </p:nvSpPr>
        <p:spPr>
          <a:xfrm>
            <a:off x="4622905" y="3497932"/>
            <a:ext cx="273538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於農會辦理性平講座宣導</a:t>
            </a:r>
          </a:p>
        </p:txBody>
      </p:sp>
      <p:pic>
        <p:nvPicPr>
          <p:cNvPr id="12" name="圖片 11"/>
          <p:cNvPicPr/>
          <p:nvPr/>
        </p:nvPicPr>
        <p:blipFill>
          <a:blip r:embed="rId4" cstate="print">
            <a:extLst>
              <a:ext uri="{28A0092B-C50C-407E-A947-70E740481C1C}">
                <a14:useLocalDpi xmlns:a14="http://schemas.microsoft.com/office/drawing/2010/main" val="0"/>
              </a:ext>
            </a:extLst>
          </a:blip>
          <a:stretch>
            <a:fillRect/>
          </a:stretch>
        </p:blipFill>
        <p:spPr>
          <a:xfrm>
            <a:off x="658248" y="4018225"/>
            <a:ext cx="2870143" cy="1997148"/>
          </a:xfrm>
          <a:prstGeom prst="rect">
            <a:avLst/>
          </a:prstGeom>
        </p:spPr>
      </p:pic>
      <p:sp>
        <p:nvSpPr>
          <p:cNvPr id="13" name="文字方塊 12">
            <a:extLst>
              <a:ext uri="{FF2B5EF4-FFF2-40B4-BE49-F238E27FC236}">
                <a16:creationId xmlns:a16="http://schemas.microsoft.com/office/drawing/2014/main" xmlns="" id="{6F1C902E-876B-0EE6-9447-53DE2ADC5A56}"/>
              </a:ext>
            </a:extLst>
          </p:cNvPr>
          <p:cNvSpPr txBox="1"/>
          <p:nvPr/>
        </p:nvSpPr>
        <p:spPr>
          <a:xfrm>
            <a:off x="892395" y="6103078"/>
            <a:ext cx="231013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活動設攤向民眾宣導</a:t>
            </a: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666" y="1113024"/>
            <a:ext cx="2961859" cy="2178396"/>
          </a:xfrm>
          <a:prstGeom prst="rect">
            <a:avLst/>
          </a:prstGeom>
        </p:spPr>
      </p:pic>
      <p:sp>
        <p:nvSpPr>
          <p:cNvPr id="15" name="文字方塊 14">
            <a:extLst>
              <a:ext uri="{FF2B5EF4-FFF2-40B4-BE49-F238E27FC236}">
                <a16:creationId xmlns:a16="http://schemas.microsoft.com/office/drawing/2014/main" xmlns="" id="{6F1C902E-876B-0EE6-9447-53DE2ADC5A56}"/>
              </a:ext>
            </a:extLst>
          </p:cNvPr>
          <p:cNvSpPr txBox="1"/>
          <p:nvPr/>
        </p:nvSpPr>
        <p:spPr>
          <a:xfrm>
            <a:off x="4239491" y="6103078"/>
            <a:ext cx="3674225"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活動現場於電視播放登月計畫簡報</a:t>
            </a:r>
          </a:p>
        </p:txBody>
      </p:sp>
      <p:pic>
        <p:nvPicPr>
          <p:cNvPr id="16" name="圖片 15"/>
          <p:cNvPicPr/>
          <p:nvPr/>
        </p:nvPicPr>
        <p:blipFill>
          <a:blip r:embed="rId6" cstate="print">
            <a:extLst>
              <a:ext uri="{28A0092B-C50C-407E-A947-70E740481C1C}">
                <a14:useLocalDpi xmlns:a14="http://schemas.microsoft.com/office/drawing/2010/main" val="0"/>
              </a:ext>
            </a:extLst>
          </a:blip>
          <a:stretch>
            <a:fillRect/>
          </a:stretch>
        </p:blipFill>
        <p:spPr>
          <a:xfrm>
            <a:off x="8564445" y="3994168"/>
            <a:ext cx="2889995" cy="2045261"/>
          </a:xfrm>
          <a:prstGeom prst="rect">
            <a:avLst/>
          </a:prstGeom>
        </p:spPr>
      </p:pic>
      <p:sp>
        <p:nvSpPr>
          <p:cNvPr id="17" name="文字方塊 16">
            <a:extLst>
              <a:ext uri="{FF2B5EF4-FFF2-40B4-BE49-F238E27FC236}">
                <a16:creationId xmlns:a16="http://schemas.microsoft.com/office/drawing/2014/main" xmlns="" id="{6F1C902E-876B-0EE6-9447-53DE2ADC5A56}"/>
              </a:ext>
            </a:extLst>
          </p:cNvPr>
          <p:cNvSpPr txBox="1"/>
          <p:nvPr/>
        </p:nvSpPr>
        <p:spPr>
          <a:xfrm>
            <a:off x="8305839" y="6103078"/>
            <a:ext cx="3407205"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公廁放置生理用品提供民眾使用</a:t>
            </a:r>
          </a:p>
        </p:txBody>
      </p:sp>
      <p:pic>
        <p:nvPicPr>
          <p:cNvPr id="18" name="圖片 17"/>
          <p:cNvPicPr/>
          <p:nvPr/>
        </p:nvPicPr>
        <p:blipFill>
          <a:blip r:embed="rId7" cstate="print">
            <a:extLst>
              <a:ext uri="{28A0092B-C50C-407E-A947-70E740481C1C}">
                <a14:useLocalDpi xmlns:a14="http://schemas.microsoft.com/office/drawing/2010/main" val="0"/>
              </a:ext>
            </a:extLst>
          </a:blip>
          <a:stretch>
            <a:fillRect/>
          </a:stretch>
        </p:blipFill>
        <p:spPr>
          <a:xfrm>
            <a:off x="4501775" y="4018224"/>
            <a:ext cx="2977640" cy="1997148"/>
          </a:xfrm>
          <a:prstGeom prst="rect">
            <a:avLst/>
          </a:prstGeom>
        </p:spPr>
      </p:pic>
      <p:sp>
        <p:nvSpPr>
          <p:cNvPr id="9" name="投影片編號版面配置區 8"/>
          <p:cNvSpPr>
            <a:spLocks noGrp="1"/>
          </p:cNvSpPr>
          <p:nvPr>
            <p:ph type="sldNum" sz="quarter" idx="12"/>
          </p:nvPr>
        </p:nvSpPr>
        <p:spPr/>
        <p:txBody>
          <a:bodyPr/>
          <a:lstStyle/>
          <a:p>
            <a:fld id="{746744AF-8860-4745-A9BF-D92733D232A7}" type="slidenum">
              <a:rPr lang="zh-TW" altLang="en-US" smtClean="0"/>
              <a:t>12</a:t>
            </a:fld>
            <a:endParaRPr lang="zh-TW" altLang="en-US"/>
          </a:p>
        </p:txBody>
      </p:sp>
    </p:spTree>
    <p:extLst>
      <p:ext uri="{BB962C8B-B14F-4D97-AF65-F5344CB8AC3E}">
        <p14:creationId xmlns:p14="http://schemas.microsoft.com/office/powerpoint/2010/main" val="310790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rmAutofit fontScale="90000"/>
          </a:bodyPr>
          <a:lstStyle/>
          <a:p>
            <a:endParaRPr lang="zh-TW" altLang="en-US" dirty="0">
              <a:latin typeface="微軟正黑體" panose="020B0604030504040204" pitchFamily="34" charset="-120"/>
              <a:ea typeface="微軟正黑體" panose="020B0604030504040204" pitchFamily="34" charset="-120"/>
            </a:endParaRP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15" name="內容版面配置區 5">
            <a:extLst>
              <a:ext uri="{FF2B5EF4-FFF2-40B4-BE49-F238E27FC236}">
                <a16:creationId xmlns:a16="http://schemas.microsoft.com/office/drawing/2014/main" xmlns="" id="{7FCCAAA3-53CF-3A39-008F-39455B739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2953"/>
          </a:xfrm>
          <a:prstGeom prst="rect">
            <a:avLst/>
          </a:prstGeom>
          <a:solidFill>
            <a:schemeClr val="accent3"/>
          </a:solidFill>
          <a:ln>
            <a:noFill/>
          </a:ln>
        </p:spPr>
      </p:pic>
      <p:sp>
        <p:nvSpPr>
          <p:cNvPr id="3" name="投影片編號版面配置區 2"/>
          <p:cNvSpPr>
            <a:spLocks noGrp="1"/>
          </p:cNvSpPr>
          <p:nvPr>
            <p:ph type="sldNum" sz="quarter" idx="12"/>
          </p:nvPr>
        </p:nvSpPr>
        <p:spPr/>
        <p:txBody>
          <a:bodyPr/>
          <a:lstStyle/>
          <a:p>
            <a:fld id="{746744AF-8860-4745-A9BF-D92733D232A7}" type="slidenum">
              <a:rPr lang="zh-TW" altLang="en-US" smtClean="0"/>
              <a:t>13</a:t>
            </a:fld>
            <a:endParaRPr lang="zh-TW" altLang="en-US"/>
          </a:p>
        </p:txBody>
      </p:sp>
    </p:spTree>
    <p:extLst>
      <p:ext uri="{BB962C8B-B14F-4D97-AF65-F5344CB8AC3E}">
        <p14:creationId xmlns:p14="http://schemas.microsoft.com/office/powerpoint/2010/main" val="416806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46744AF-8860-4745-A9BF-D92733D232A7}" type="slidenum">
              <a:rPr lang="zh-TW" altLang="en-US" smtClean="0"/>
              <a:t>14</a:t>
            </a:fld>
            <a:endParaRPr lang="zh-TW" altLang="en-US"/>
          </a:p>
        </p:txBody>
      </p:sp>
      <p:grpSp>
        <p:nvGrpSpPr>
          <p:cNvPr id="10" name="群組 9">
            <a:extLst>
              <a:ext uri="{FF2B5EF4-FFF2-40B4-BE49-F238E27FC236}">
                <a16:creationId xmlns:a16="http://schemas.microsoft.com/office/drawing/2014/main" xmlns="" id="{C2911B93-ECA2-E702-7CD3-ADD0B3170DC4}"/>
              </a:ext>
            </a:extLst>
          </p:cNvPr>
          <p:cNvGrpSpPr/>
          <p:nvPr/>
        </p:nvGrpSpPr>
        <p:grpSpPr>
          <a:xfrm>
            <a:off x="409818" y="597612"/>
            <a:ext cx="3759105" cy="990088"/>
            <a:chOff x="566531" y="209272"/>
            <a:chExt cx="5249883" cy="744621"/>
          </a:xfrm>
        </p:grpSpPr>
        <p:sp>
          <p:nvSpPr>
            <p:cNvPr id="13" name="矩形: 圓角 7">
              <a:extLst>
                <a:ext uri="{FF2B5EF4-FFF2-40B4-BE49-F238E27FC236}">
                  <a16:creationId xmlns:a16="http://schemas.microsoft.com/office/drawing/2014/main" xmlns="" id="{43B20101-1F0F-18CF-8EF0-35390486694F}"/>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00"/>
            </a:p>
          </p:txBody>
        </p:sp>
        <p:sp>
          <p:nvSpPr>
            <p:cNvPr id="14" name="文字方塊 13">
              <a:extLst>
                <a:ext uri="{FF2B5EF4-FFF2-40B4-BE49-F238E27FC236}">
                  <a16:creationId xmlns:a16="http://schemas.microsoft.com/office/drawing/2014/main" xmlns="" id="{9AC1AD08-D349-9CF1-18B1-4D870405811C}"/>
                </a:ext>
              </a:extLst>
            </p:cNvPr>
            <p:cNvSpPr txBox="1"/>
            <p:nvPr/>
          </p:nvSpPr>
          <p:spPr>
            <a:xfrm>
              <a:off x="729096" y="211125"/>
              <a:ext cx="4780622" cy="508400"/>
            </a:xfrm>
            <a:prstGeom prst="rect">
              <a:avLst/>
            </a:prstGeom>
            <a:noFill/>
          </p:spPr>
          <p:txBody>
            <a:bodyPr wrap="square" rtlCol="0">
              <a:spAutoFit/>
            </a:bodyPr>
            <a:lstStyle/>
            <a:p>
              <a:pPr defTabSz="2177552">
                <a:spcAft>
                  <a:spcPts val="756"/>
                </a:spcAft>
              </a:pPr>
              <a:r>
                <a:rPr lang="zh-TW" altLang="en-US" sz="5670" b="1" kern="1200" dirty="0">
                  <a:solidFill>
                    <a:srgbClr val="00B050"/>
                  </a:solidFill>
                  <a:latin typeface="微軟正黑體" panose="020B0604030504040204" pitchFamily="34" charset="-120"/>
                  <a:ea typeface="微軟正黑體" panose="020B0604030504040204" pitchFamily="34" charset="-120"/>
                  <a:cs typeface="+mn-cs"/>
                </a:rPr>
                <a:t>未來展望</a:t>
              </a:r>
              <a:endParaRPr lang="zh-TW" altLang="en-US" sz="4500" b="1" dirty="0">
                <a:solidFill>
                  <a:srgbClr val="00B050"/>
                </a:solidFill>
                <a:latin typeface="微軟正黑體" panose="020B0604030504040204" pitchFamily="34" charset="-120"/>
                <a:ea typeface="微軟正黑體" panose="020B0604030504040204" pitchFamily="34" charset="-120"/>
              </a:endParaRPr>
            </a:p>
          </p:txBody>
        </p:sp>
      </p:grpSp>
      <p:pic>
        <p:nvPicPr>
          <p:cNvPr id="15" name="圖片 14" descr="一張含有 文字, 字型, 標誌, 螢幕擷取畫面 的圖片&#10;&#10;自動產生的描述">
            <a:extLst>
              <a:ext uri="{FF2B5EF4-FFF2-40B4-BE49-F238E27FC236}">
                <a16:creationId xmlns:a16="http://schemas.microsoft.com/office/drawing/2014/main" xmlns="" id="{1C5E0A91-CEEA-6A7C-8161-8310DDEFB5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20" y="2602803"/>
            <a:ext cx="3759105" cy="2518600"/>
          </a:xfrm>
          <a:prstGeom prst="rect">
            <a:avLst/>
          </a:prstGeom>
        </p:spPr>
      </p:pic>
      <p:sp>
        <p:nvSpPr>
          <p:cNvPr id="16" name="內容版面配置區 2"/>
          <p:cNvSpPr>
            <a:spLocks noGrp="1"/>
          </p:cNvSpPr>
          <p:nvPr>
            <p:ph idx="1"/>
          </p:nvPr>
        </p:nvSpPr>
        <p:spPr>
          <a:xfrm>
            <a:off x="4426527" y="1587700"/>
            <a:ext cx="7460673" cy="4473271"/>
          </a:xfrm>
        </p:spPr>
        <p:txBody>
          <a:bodyPr anchor="ctr">
            <a:noAutofit/>
          </a:bodyPr>
          <a:lstStyle/>
          <a:p>
            <a:pPr>
              <a:buClr>
                <a:schemeClr val="tx1"/>
              </a:buClr>
              <a:buFont typeface="Wingdings" panose="05000000000000000000" pitchFamily="2" charset="2"/>
              <a:buChar char="u"/>
            </a:pPr>
            <a:r>
              <a:rPr lang="zh-TW" altLang="en-US" sz="3000" b="1" dirty="0">
                <a:solidFill>
                  <a:srgbClr val="7030A0"/>
                </a:solidFill>
                <a:latin typeface="微軟正黑體" panose="020B0604030504040204" pitchFamily="34" charset="-120"/>
                <a:ea typeface="微軟正黑體" panose="020B0604030504040204" pitchFamily="34" charset="-120"/>
              </a:rPr>
              <a:t>終結月經貧窮</a:t>
            </a:r>
            <a:r>
              <a:rPr lang="zh-TW" altLang="en-US" sz="3000" dirty="0">
                <a:latin typeface="微軟正黑體" panose="020B0604030504040204" pitchFamily="34" charset="-120"/>
                <a:ea typeface="微軟正黑體" panose="020B0604030504040204" pitchFamily="34" charset="-120"/>
              </a:rPr>
              <a:t>，性別平權扎根校園</a:t>
            </a:r>
          </a:p>
          <a:p>
            <a:pPr>
              <a:buClr>
                <a:schemeClr val="tx1"/>
              </a:buClr>
              <a:buFont typeface="Wingdings" panose="05000000000000000000" pitchFamily="2" charset="2"/>
              <a:buChar char="u"/>
            </a:pPr>
            <a:r>
              <a:rPr lang="zh-TW" altLang="en-US" sz="3000" b="1" dirty="0">
                <a:solidFill>
                  <a:srgbClr val="7030A0"/>
                </a:solidFill>
                <a:latin typeface="微軟正黑體" panose="020B0604030504040204" pitchFamily="34" charset="-120"/>
                <a:ea typeface="微軟正黑體" panose="020B0604030504040204" pitchFamily="34" charset="-120"/>
              </a:rPr>
              <a:t>瞭解自己，尊重他人</a:t>
            </a:r>
            <a:endParaRPr lang="en-US" altLang="zh-TW" sz="3000" b="1" dirty="0">
              <a:solidFill>
                <a:srgbClr val="7030A0"/>
              </a:solidFill>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落實聯合國永續發展目標</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促進</a:t>
            </a:r>
            <a:r>
              <a:rPr lang="zh-TW" altLang="en-US" sz="3000" b="1" dirty="0">
                <a:solidFill>
                  <a:srgbClr val="7030A0"/>
                </a:solidFill>
                <a:latin typeface="微軟正黑體" panose="020B0604030504040204" pitchFamily="34" charset="-120"/>
                <a:ea typeface="微軟正黑體" panose="020B0604030504040204" pitchFamily="34" charset="-120"/>
              </a:rPr>
              <a:t>健康生活與福祉</a:t>
            </a:r>
            <a:r>
              <a:rPr lang="zh-TW" altLang="en-US" sz="3000" dirty="0">
                <a:latin typeface="微軟正黑體" panose="020B0604030504040204" pitchFamily="34" charset="-120"/>
                <a:ea typeface="微軟正黑體" panose="020B0604030504040204" pitchFamily="34" charset="-120"/>
              </a:rPr>
              <a:t>及實現</a:t>
            </a:r>
            <a:r>
              <a:rPr lang="zh-TW" altLang="en-US" sz="3000" b="1" dirty="0">
                <a:solidFill>
                  <a:srgbClr val="7030A0"/>
                </a:solidFill>
                <a:latin typeface="微軟正黑體" panose="020B0604030504040204" pitchFamily="34" charset="-120"/>
                <a:ea typeface="微軟正黑體" panose="020B0604030504040204" pitchFamily="34" charset="-120"/>
              </a:rPr>
              <a:t>性別平等賦予婦女權力及兒少權利</a:t>
            </a:r>
            <a:r>
              <a:rPr lang="zh-TW" altLang="en-US" sz="3000" dirty="0">
                <a:latin typeface="微軟正黑體" panose="020B0604030504040204" pitchFamily="34" charset="-120"/>
                <a:ea typeface="微軟正黑體" panose="020B0604030504040204" pitchFamily="34" charset="-120"/>
              </a:rPr>
              <a:t>的目標</a:t>
            </a:r>
            <a:endParaRPr lang="en-US" altLang="zh-TW" sz="3000" dirty="0">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公私協力，溫暖照顧女性需求，</a:t>
            </a:r>
            <a:r>
              <a:rPr lang="zh-TW" altLang="en-US" sz="3000" b="1" dirty="0">
                <a:solidFill>
                  <a:srgbClr val="7030A0"/>
                </a:solidFill>
                <a:latin typeface="微軟正黑體" panose="020B0604030504040204" pitchFamily="34" charset="-120"/>
                <a:ea typeface="微軟正黑體" panose="020B0604030504040204" pitchFamily="34" charset="-120"/>
              </a:rPr>
              <a:t>破除月經歧視，齊心消弭月經貧窮</a:t>
            </a:r>
            <a:endParaRPr lang="en-US" altLang="zh-TW" sz="3000" b="1" dirty="0">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打造臺南市成為</a:t>
            </a:r>
            <a:r>
              <a:rPr lang="zh-TW" altLang="en-US" sz="3000" b="1" dirty="0">
                <a:solidFill>
                  <a:srgbClr val="7030A0"/>
                </a:solidFill>
                <a:latin typeface="微軟正黑體" panose="020B0604030504040204" pitchFamily="34" charset="-120"/>
                <a:ea typeface="微軟正黑體" panose="020B0604030504040204" pitchFamily="34" charset="-120"/>
              </a:rPr>
              <a:t>性別友善</a:t>
            </a:r>
            <a:r>
              <a:rPr lang="zh-TW" altLang="en-US" sz="3000" dirty="0">
                <a:latin typeface="微軟正黑體" panose="020B0604030504040204" pitchFamily="34" charset="-120"/>
                <a:ea typeface="微軟正黑體" panose="020B0604030504040204" pitchFamily="34" charset="-120"/>
              </a:rPr>
              <a:t>的幸福城市</a:t>
            </a:r>
          </a:p>
        </p:txBody>
      </p:sp>
      <p:sp>
        <p:nvSpPr>
          <p:cNvPr id="5" name="矩形 4">
            <a:extLst>
              <a:ext uri="{FF2B5EF4-FFF2-40B4-BE49-F238E27FC236}">
                <a16:creationId xmlns:a16="http://schemas.microsoft.com/office/drawing/2014/main" xmlns="" id="{AEA2C6AA-30BF-4F8D-AA46-312CA5B537B1}"/>
              </a:ext>
            </a:extLst>
          </p:cNvPr>
          <p:cNvSpPr/>
          <p:nvPr/>
        </p:nvSpPr>
        <p:spPr>
          <a:xfrm>
            <a:off x="2405771" y="4730434"/>
            <a:ext cx="1879553" cy="307777"/>
          </a:xfrm>
          <a:prstGeom prst="rect">
            <a:avLst/>
          </a:prstGeom>
        </p:spPr>
        <p:txBody>
          <a:bodyPr wrap="squar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a:t>
            </a:r>
            <a:r>
              <a:rPr lang="en-US" altLang="zh-TW" sz="1400" dirty="0">
                <a:solidFill>
                  <a:schemeClr val="bg1"/>
                </a:solidFill>
                <a:latin typeface="微軟正黑體" panose="020B0604030504040204" pitchFamily="34" charset="-120"/>
                <a:ea typeface="微軟正黑體" panose="020B0604030504040204" pitchFamily="34" charset="-120"/>
              </a:rPr>
              <a:t>SDG5</a:t>
            </a:r>
            <a:r>
              <a:rPr lang="zh-TW" altLang="en-US" sz="1400" dirty="0">
                <a:solidFill>
                  <a:schemeClr val="bg1"/>
                </a:solidFill>
                <a:latin typeface="微軟正黑體" panose="020B0604030504040204" pitchFamily="34" charset="-120"/>
                <a:ea typeface="微軟正黑體" panose="020B0604030504040204" pitchFamily="34" charset="-120"/>
              </a:rPr>
              <a:t>－性別平等）</a:t>
            </a:r>
          </a:p>
        </p:txBody>
      </p:sp>
    </p:spTree>
    <p:extLst>
      <p:ext uri="{BB962C8B-B14F-4D97-AF65-F5344CB8AC3E}">
        <p14:creationId xmlns:p14="http://schemas.microsoft.com/office/powerpoint/2010/main" val="7178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4">
                <a:lumMod val="5000"/>
                <a:lumOff val="95000"/>
              </a:schemeClr>
            </a:gs>
            <a:gs pos="74000">
              <a:schemeClr val="accent4">
                <a:lumMod val="45000"/>
                <a:lumOff val="55000"/>
              </a:schemeClr>
            </a:gs>
            <a:gs pos="16000">
              <a:schemeClr val="accent4">
                <a:lumMod val="45000"/>
                <a:lumOff val="55000"/>
              </a:schemeClr>
            </a:gs>
            <a:gs pos="92000">
              <a:schemeClr val="accent4">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4" name="椭圆 25">
            <a:extLst>
              <a:ext uri="{FF2B5EF4-FFF2-40B4-BE49-F238E27FC236}">
                <a16:creationId xmlns:a16="http://schemas.microsoft.com/office/drawing/2014/main" xmlns="" id="{6C7AE7B7-8D9E-A86C-EF12-E38B860F7F07}"/>
              </a:ext>
            </a:extLst>
          </p:cNvPr>
          <p:cNvSpPr/>
          <p:nvPr/>
        </p:nvSpPr>
        <p:spPr>
          <a:xfrm>
            <a:off x="758213" y="2283642"/>
            <a:ext cx="2074386" cy="2074386"/>
          </a:xfrm>
          <a:prstGeom prst="ellipse">
            <a:avLst/>
          </a:prstGeom>
          <a:solidFill>
            <a:schemeClr val="tx2">
              <a:lumMod val="40000"/>
              <a:lumOff val="60000"/>
            </a:schemeClr>
          </a:solidFill>
          <a:ln>
            <a:noFill/>
          </a:ln>
          <a:effectLst>
            <a:outerShdw blurRad="127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 name="椭圆 25">
            <a:extLst>
              <a:ext uri="{FF2B5EF4-FFF2-40B4-BE49-F238E27FC236}">
                <a16:creationId xmlns:a16="http://schemas.microsoft.com/office/drawing/2014/main" xmlns="" id="{9E1BEEDD-68AF-6B04-4947-7BF8053C5B1C}"/>
              </a:ext>
            </a:extLst>
          </p:cNvPr>
          <p:cNvSpPr/>
          <p:nvPr/>
        </p:nvSpPr>
        <p:spPr>
          <a:xfrm>
            <a:off x="467139" y="1980358"/>
            <a:ext cx="2564296" cy="2623931"/>
          </a:xfrm>
          <a:prstGeom prst="ellipse">
            <a:avLst/>
          </a:prstGeom>
          <a:solidFill>
            <a:schemeClr val="accent2">
              <a:lumMod val="20000"/>
              <a:lumOff val="80000"/>
            </a:schemeClr>
          </a:solidFill>
          <a:ln>
            <a:noFill/>
          </a:ln>
          <a:effectLst>
            <a:outerShdw blurRad="127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 name="PA_文本框 5">
            <a:extLst>
              <a:ext uri="{FF2B5EF4-FFF2-40B4-BE49-F238E27FC236}">
                <a16:creationId xmlns:a16="http://schemas.microsoft.com/office/drawing/2014/main" xmlns="" id="{C01AE1B3-028F-68F6-C0AC-4109D750DACE}"/>
              </a:ext>
            </a:extLst>
          </p:cNvPr>
          <p:cNvSpPr txBox="1"/>
          <p:nvPr>
            <p:custDataLst>
              <p:tags r:id="rId1"/>
            </p:custDataLst>
          </p:nvPr>
        </p:nvSpPr>
        <p:spPr>
          <a:xfrm>
            <a:off x="629553" y="2905336"/>
            <a:ext cx="2253502" cy="1015663"/>
          </a:xfrm>
          <a:prstGeom prst="rect">
            <a:avLst/>
          </a:prstGeom>
          <a:noFill/>
        </p:spPr>
        <p:txBody>
          <a:bodyPr wrap="none" rtlCol="0">
            <a:spAutoFit/>
          </a:bodyPr>
          <a:lstStyle/>
          <a:p>
            <a:pPr algn="ctr"/>
            <a:r>
              <a:rPr lang="zh-TW" altLang="en-US" sz="3000" dirty="0">
                <a:solidFill>
                  <a:schemeClr val="tx1">
                    <a:lumMod val="65000"/>
                    <a:lumOff val="35000"/>
                  </a:schemeClr>
                </a:solidFill>
                <a:latin typeface="微软雅黑" panose="020B0503020204020204" pitchFamily="34" charset="-122"/>
                <a:ea typeface="微软雅黑" panose="020B0503020204020204" pitchFamily="34" charset="-122"/>
              </a:rPr>
              <a:t>報告大綱</a:t>
            </a:r>
            <a:endParaRPr lang="en-US" altLang="zh-TW" sz="3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群組 31">
            <a:extLst>
              <a:ext uri="{FF2B5EF4-FFF2-40B4-BE49-F238E27FC236}">
                <a16:creationId xmlns:a16="http://schemas.microsoft.com/office/drawing/2014/main" xmlns="" id="{88636BE7-6F3D-4EB9-4D8B-506F2792D7D8}"/>
              </a:ext>
            </a:extLst>
          </p:cNvPr>
          <p:cNvGrpSpPr/>
          <p:nvPr/>
        </p:nvGrpSpPr>
        <p:grpSpPr>
          <a:xfrm>
            <a:off x="3535053" y="2620279"/>
            <a:ext cx="2924020" cy="818840"/>
            <a:chOff x="3707249" y="3009754"/>
            <a:chExt cx="2924020" cy="818840"/>
          </a:xfrm>
        </p:grpSpPr>
        <p:grpSp>
          <p:nvGrpSpPr>
            <p:cNvPr id="16" name="PA_组合 27">
              <a:extLst>
                <a:ext uri="{FF2B5EF4-FFF2-40B4-BE49-F238E27FC236}">
                  <a16:creationId xmlns:a16="http://schemas.microsoft.com/office/drawing/2014/main" xmlns="" id="{6BD978D1-6638-FAB0-609E-7245EB754789}"/>
                </a:ext>
              </a:extLst>
            </p:cNvPr>
            <p:cNvGrpSpPr/>
            <p:nvPr>
              <p:custDataLst>
                <p:tags r:id="rId6"/>
              </p:custDataLst>
            </p:nvPr>
          </p:nvGrpSpPr>
          <p:grpSpPr>
            <a:xfrm>
              <a:off x="4093011" y="3120708"/>
              <a:ext cx="2538258" cy="707886"/>
              <a:chOff x="5019681" y="3789293"/>
              <a:chExt cx="2538258" cy="707886"/>
            </a:xfrm>
          </p:grpSpPr>
          <p:sp>
            <p:nvSpPr>
              <p:cNvPr id="17" name="PA_文本框 27">
                <a:extLst>
                  <a:ext uri="{FF2B5EF4-FFF2-40B4-BE49-F238E27FC236}">
                    <a16:creationId xmlns:a16="http://schemas.microsoft.com/office/drawing/2014/main" xmlns="" id="{9546622B-B433-13E3-E1A9-C434258353D2}"/>
                  </a:ext>
                </a:extLst>
              </p:cNvPr>
              <p:cNvSpPr txBox="1"/>
              <p:nvPr>
                <p:custDataLst>
                  <p:tags r:id="rId7"/>
                </p:custDataLst>
              </p:nvPr>
            </p:nvSpPr>
            <p:spPr>
              <a:xfrm>
                <a:off x="5321429" y="3789293"/>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計畫說明</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KSO_Shape">
                <a:extLst>
                  <a:ext uri="{FF2B5EF4-FFF2-40B4-BE49-F238E27FC236}">
                    <a16:creationId xmlns:a16="http://schemas.microsoft.com/office/drawing/2014/main" xmlns="" id="{03E42552-7B70-C76A-13EC-EDD4727C2F6B}"/>
                  </a:ext>
                </a:extLst>
              </p:cNvPr>
              <p:cNvSpPr>
                <a:spLocks/>
              </p:cNvSpPr>
              <p:nvPr/>
            </p:nvSpPr>
            <p:spPr bwMode="auto">
              <a:xfrm>
                <a:off x="5019681" y="3789293"/>
                <a:ext cx="301748" cy="391881"/>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pic>
          <p:nvPicPr>
            <p:cNvPr id="24" name="圖片 23" descr="一張含有 黑暗, 黑色, 天體, space 的圖片&#10;&#10;自動產生的描述">
              <a:extLst>
                <a:ext uri="{FF2B5EF4-FFF2-40B4-BE49-F238E27FC236}">
                  <a16:creationId xmlns:a16="http://schemas.microsoft.com/office/drawing/2014/main" xmlns="" id="{6960C2D5-2897-6A33-980C-719ED46FE5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7249" y="3009754"/>
              <a:ext cx="672045" cy="672045"/>
            </a:xfrm>
            <a:prstGeom prst="rect">
              <a:avLst/>
            </a:prstGeom>
          </p:spPr>
        </p:pic>
      </p:grpSp>
      <p:grpSp>
        <p:nvGrpSpPr>
          <p:cNvPr id="31" name="群組 30">
            <a:extLst>
              <a:ext uri="{FF2B5EF4-FFF2-40B4-BE49-F238E27FC236}">
                <a16:creationId xmlns:a16="http://schemas.microsoft.com/office/drawing/2014/main" xmlns="" id="{CB89AED9-069F-DA5E-8D2A-84A88A4A0BAD}"/>
              </a:ext>
            </a:extLst>
          </p:cNvPr>
          <p:cNvGrpSpPr/>
          <p:nvPr/>
        </p:nvGrpSpPr>
        <p:grpSpPr>
          <a:xfrm>
            <a:off x="3446452" y="970464"/>
            <a:ext cx="3012621" cy="927394"/>
            <a:chOff x="3586411" y="1905405"/>
            <a:chExt cx="3012621" cy="927394"/>
          </a:xfrm>
        </p:grpSpPr>
        <p:grpSp>
          <p:nvGrpSpPr>
            <p:cNvPr id="7" name="PA_组合 1">
              <a:extLst>
                <a:ext uri="{FF2B5EF4-FFF2-40B4-BE49-F238E27FC236}">
                  <a16:creationId xmlns:a16="http://schemas.microsoft.com/office/drawing/2014/main" xmlns="" id="{D768A48D-1F21-53CF-8F7F-657A9FEFEA30}"/>
                </a:ext>
              </a:extLst>
            </p:cNvPr>
            <p:cNvGrpSpPr/>
            <p:nvPr>
              <p:custDataLst>
                <p:tags r:id="rId4"/>
              </p:custDataLst>
            </p:nvPr>
          </p:nvGrpSpPr>
          <p:grpSpPr>
            <a:xfrm>
              <a:off x="3772695" y="2124913"/>
              <a:ext cx="2826337" cy="707886"/>
              <a:chOff x="5035267" y="924432"/>
              <a:chExt cx="2826337" cy="707886"/>
            </a:xfrm>
          </p:grpSpPr>
          <p:sp>
            <p:nvSpPr>
              <p:cNvPr id="8" name="PA_文本框 23">
                <a:extLst>
                  <a:ext uri="{FF2B5EF4-FFF2-40B4-BE49-F238E27FC236}">
                    <a16:creationId xmlns:a16="http://schemas.microsoft.com/office/drawing/2014/main" xmlns="" id="{DDC804CB-1165-0571-06B6-EDBB2710D32A}"/>
                  </a:ext>
                </a:extLst>
              </p:cNvPr>
              <p:cNvSpPr txBox="1"/>
              <p:nvPr>
                <p:custDataLst>
                  <p:tags r:id="rId5"/>
                </p:custDataLst>
              </p:nvPr>
            </p:nvSpPr>
            <p:spPr>
              <a:xfrm>
                <a:off x="5625094" y="924432"/>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計畫緣起</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KSO_Shape">
                <a:extLst>
                  <a:ext uri="{FF2B5EF4-FFF2-40B4-BE49-F238E27FC236}">
                    <a16:creationId xmlns:a16="http://schemas.microsoft.com/office/drawing/2014/main" xmlns="" id="{E3136E83-23AA-8095-A68D-967495F44E49}"/>
                  </a:ext>
                </a:extLst>
              </p:cNvPr>
              <p:cNvSpPr>
                <a:spLocks/>
              </p:cNvSpPr>
              <p:nvPr/>
            </p:nvSpPr>
            <p:spPr bwMode="auto">
              <a:xfrm>
                <a:off x="5035267" y="976435"/>
                <a:ext cx="270577" cy="265327"/>
              </a:xfrm>
              <a:custGeom>
                <a:avLst/>
                <a:gdLst>
                  <a:gd name="T0" fmla="*/ 418516 w 2779"/>
                  <a:gd name="T1" fmla="*/ 0 h 2723"/>
                  <a:gd name="T2" fmla="*/ 60251 w 2779"/>
                  <a:gd name="T3" fmla="*/ 0 h 2723"/>
                  <a:gd name="T4" fmla="*/ 0 w 2779"/>
                  <a:gd name="T5" fmla="*/ 59661 h 2723"/>
                  <a:gd name="T6" fmla="*/ 0 w 2779"/>
                  <a:gd name="T7" fmla="*/ 411792 h 2723"/>
                  <a:gd name="T8" fmla="*/ 60251 w 2779"/>
                  <a:gd name="T9" fmla="*/ 471453 h 2723"/>
                  <a:gd name="T10" fmla="*/ 418516 w 2779"/>
                  <a:gd name="T11" fmla="*/ 471453 h 2723"/>
                  <a:gd name="T12" fmla="*/ 478119 w 2779"/>
                  <a:gd name="T13" fmla="*/ 411792 h 2723"/>
                  <a:gd name="T14" fmla="*/ 478119 w 2779"/>
                  <a:gd name="T15" fmla="*/ 59661 h 2723"/>
                  <a:gd name="T16" fmla="*/ 418516 w 2779"/>
                  <a:gd name="T17" fmla="*/ 0 h 2723"/>
                  <a:gd name="T18" fmla="*/ 418516 w 2779"/>
                  <a:gd name="T19" fmla="*/ 651085 h 2723"/>
                  <a:gd name="T20" fmla="*/ 60251 w 2779"/>
                  <a:gd name="T21" fmla="*/ 651085 h 2723"/>
                  <a:gd name="T22" fmla="*/ 0 w 2779"/>
                  <a:gd name="T23" fmla="*/ 710747 h 2723"/>
                  <a:gd name="T24" fmla="*/ 0 w 2779"/>
                  <a:gd name="T25" fmla="*/ 1055095 h 2723"/>
                  <a:gd name="T26" fmla="*/ 60251 w 2779"/>
                  <a:gd name="T27" fmla="*/ 1114757 h 2723"/>
                  <a:gd name="T28" fmla="*/ 418516 w 2779"/>
                  <a:gd name="T29" fmla="*/ 1114757 h 2723"/>
                  <a:gd name="T30" fmla="*/ 478119 w 2779"/>
                  <a:gd name="T31" fmla="*/ 1055095 h 2723"/>
                  <a:gd name="T32" fmla="*/ 478119 w 2779"/>
                  <a:gd name="T33" fmla="*/ 710747 h 2723"/>
                  <a:gd name="T34" fmla="*/ 418516 w 2779"/>
                  <a:gd name="T35" fmla="*/ 651085 h 2723"/>
                  <a:gd name="T36" fmla="*/ 418516 w 2779"/>
                  <a:gd name="T37" fmla="*/ 1294389 h 2723"/>
                  <a:gd name="T38" fmla="*/ 60251 w 2779"/>
                  <a:gd name="T39" fmla="*/ 1294389 h 2723"/>
                  <a:gd name="T40" fmla="*/ 0 w 2779"/>
                  <a:gd name="T41" fmla="*/ 1354698 h 2723"/>
                  <a:gd name="T42" fmla="*/ 0 w 2779"/>
                  <a:gd name="T43" fmla="*/ 1706181 h 2723"/>
                  <a:gd name="T44" fmla="*/ 60251 w 2779"/>
                  <a:gd name="T45" fmla="*/ 1765842 h 2723"/>
                  <a:gd name="T46" fmla="*/ 418516 w 2779"/>
                  <a:gd name="T47" fmla="*/ 1765842 h 2723"/>
                  <a:gd name="T48" fmla="*/ 478119 w 2779"/>
                  <a:gd name="T49" fmla="*/ 1706181 h 2723"/>
                  <a:gd name="T50" fmla="*/ 478119 w 2779"/>
                  <a:gd name="T51" fmla="*/ 1354698 h 2723"/>
                  <a:gd name="T52" fmla="*/ 418516 w 2779"/>
                  <a:gd name="T53" fmla="*/ 1294389 h 2723"/>
                  <a:gd name="T54" fmla="*/ 1740794 w 2779"/>
                  <a:gd name="T55" fmla="*/ 0 h 2723"/>
                  <a:gd name="T56" fmla="*/ 702926 w 2779"/>
                  <a:gd name="T57" fmla="*/ 0 h 2723"/>
                  <a:gd name="T58" fmla="*/ 643323 w 2779"/>
                  <a:gd name="T59" fmla="*/ 59661 h 2723"/>
                  <a:gd name="T60" fmla="*/ 643323 w 2779"/>
                  <a:gd name="T61" fmla="*/ 411792 h 2723"/>
                  <a:gd name="T62" fmla="*/ 702926 w 2779"/>
                  <a:gd name="T63" fmla="*/ 471453 h 2723"/>
                  <a:gd name="T64" fmla="*/ 1740794 w 2779"/>
                  <a:gd name="T65" fmla="*/ 471453 h 2723"/>
                  <a:gd name="T66" fmla="*/ 1800397 w 2779"/>
                  <a:gd name="T67" fmla="*/ 411792 h 2723"/>
                  <a:gd name="T68" fmla="*/ 1800397 w 2779"/>
                  <a:gd name="T69" fmla="*/ 59661 h 2723"/>
                  <a:gd name="T70" fmla="*/ 1740794 w 2779"/>
                  <a:gd name="T71" fmla="*/ 0 h 2723"/>
                  <a:gd name="T72" fmla="*/ 1740794 w 2779"/>
                  <a:gd name="T73" fmla="*/ 651085 h 2723"/>
                  <a:gd name="T74" fmla="*/ 702926 w 2779"/>
                  <a:gd name="T75" fmla="*/ 651085 h 2723"/>
                  <a:gd name="T76" fmla="*/ 643323 w 2779"/>
                  <a:gd name="T77" fmla="*/ 710747 h 2723"/>
                  <a:gd name="T78" fmla="*/ 643323 w 2779"/>
                  <a:gd name="T79" fmla="*/ 1055095 h 2723"/>
                  <a:gd name="T80" fmla="*/ 702926 w 2779"/>
                  <a:gd name="T81" fmla="*/ 1114757 h 2723"/>
                  <a:gd name="T82" fmla="*/ 1740794 w 2779"/>
                  <a:gd name="T83" fmla="*/ 1114757 h 2723"/>
                  <a:gd name="T84" fmla="*/ 1800397 w 2779"/>
                  <a:gd name="T85" fmla="*/ 1055095 h 2723"/>
                  <a:gd name="T86" fmla="*/ 1800397 w 2779"/>
                  <a:gd name="T87" fmla="*/ 710747 h 2723"/>
                  <a:gd name="T88" fmla="*/ 1740794 w 2779"/>
                  <a:gd name="T89" fmla="*/ 651085 h 2723"/>
                  <a:gd name="T90" fmla="*/ 1740794 w 2779"/>
                  <a:gd name="T91" fmla="*/ 1294389 h 2723"/>
                  <a:gd name="T92" fmla="*/ 702926 w 2779"/>
                  <a:gd name="T93" fmla="*/ 1294389 h 2723"/>
                  <a:gd name="T94" fmla="*/ 643323 w 2779"/>
                  <a:gd name="T95" fmla="*/ 1354698 h 2723"/>
                  <a:gd name="T96" fmla="*/ 643323 w 2779"/>
                  <a:gd name="T97" fmla="*/ 1706181 h 2723"/>
                  <a:gd name="T98" fmla="*/ 702926 w 2779"/>
                  <a:gd name="T99" fmla="*/ 1765842 h 2723"/>
                  <a:gd name="T100" fmla="*/ 1740794 w 2779"/>
                  <a:gd name="T101" fmla="*/ 1765842 h 2723"/>
                  <a:gd name="T102" fmla="*/ 1800397 w 2779"/>
                  <a:gd name="T103" fmla="*/ 1706181 h 2723"/>
                  <a:gd name="T104" fmla="*/ 1800397 w 2779"/>
                  <a:gd name="T105" fmla="*/ 1354698 h 2723"/>
                  <a:gd name="T106" fmla="*/ 1740794 w 2779"/>
                  <a:gd name="T107" fmla="*/ 1294389 h 27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79" h="2723">
                    <a:moveTo>
                      <a:pt x="646" y="0"/>
                    </a:moveTo>
                    <a:cubicBezTo>
                      <a:pt x="93" y="0"/>
                      <a:pt x="93" y="0"/>
                      <a:pt x="93" y="0"/>
                    </a:cubicBezTo>
                    <a:cubicBezTo>
                      <a:pt x="42" y="0"/>
                      <a:pt x="0" y="41"/>
                      <a:pt x="0" y="92"/>
                    </a:cubicBezTo>
                    <a:cubicBezTo>
                      <a:pt x="0" y="635"/>
                      <a:pt x="0" y="635"/>
                      <a:pt x="0" y="635"/>
                    </a:cubicBezTo>
                    <a:cubicBezTo>
                      <a:pt x="0" y="686"/>
                      <a:pt x="42" y="727"/>
                      <a:pt x="93" y="727"/>
                    </a:cubicBezTo>
                    <a:cubicBezTo>
                      <a:pt x="646" y="727"/>
                      <a:pt x="646" y="727"/>
                      <a:pt x="646" y="727"/>
                    </a:cubicBezTo>
                    <a:cubicBezTo>
                      <a:pt x="697" y="727"/>
                      <a:pt x="738" y="686"/>
                      <a:pt x="738" y="635"/>
                    </a:cubicBezTo>
                    <a:cubicBezTo>
                      <a:pt x="738" y="92"/>
                      <a:pt x="738" y="92"/>
                      <a:pt x="738" y="92"/>
                    </a:cubicBezTo>
                    <a:cubicBezTo>
                      <a:pt x="738" y="41"/>
                      <a:pt x="697" y="0"/>
                      <a:pt x="646" y="0"/>
                    </a:cubicBezTo>
                    <a:close/>
                    <a:moveTo>
                      <a:pt x="646" y="1004"/>
                    </a:moveTo>
                    <a:cubicBezTo>
                      <a:pt x="93" y="1004"/>
                      <a:pt x="93" y="1004"/>
                      <a:pt x="93" y="1004"/>
                    </a:cubicBezTo>
                    <a:cubicBezTo>
                      <a:pt x="42" y="1004"/>
                      <a:pt x="0" y="1045"/>
                      <a:pt x="0" y="1096"/>
                    </a:cubicBezTo>
                    <a:cubicBezTo>
                      <a:pt x="0" y="1627"/>
                      <a:pt x="0" y="1627"/>
                      <a:pt x="0" y="1627"/>
                    </a:cubicBezTo>
                    <a:cubicBezTo>
                      <a:pt x="0" y="1678"/>
                      <a:pt x="42" y="1719"/>
                      <a:pt x="93" y="1719"/>
                    </a:cubicBezTo>
                    <a:cubicBezTo>
                      <a:pt x="646" y="1719"/>
                      <a:pt x="646" y="1719"/>
                      <a:pt x="646" y="1719"/>
                    </a:cubicBezTo>
                    <a:cubicBezTo>
                      <a:pt x="697" y="1719"/>
                      <a:pt x="738" y="1678"/>
                      <a:pt x="738" y="1627"/>
                    </a:cubicBezTo>
                    <a:cubicBezTo>
                      <a:pt x="738" y="1096"/>
                      <a:pt x="738" y="1096"/>
                      <a:pt x="738" y="1096"/>
                    </a:cubicBezTo>
                    <a:cubicBezTo>
                      <a:pt x="738" y="1045"/>
                      <a:pt x="697" y="1004"/>
                      <a:pt x="646" y="1004"/>
                    </a:cubicBezTo>
                    <a:close/>
                    <a:moveTo>
                      <a:pt x="646" y="1996"/>
                    </a:moveTo>
                    <a:cubicBezTo>
                      <a:pt x="93" y="1996"/>
                      <a:pt x="93" y="1996"/>
                      <a:pt x="93" y="1996"/>
                    </a:cubicBezTo>
                    <a:cubicBezTo>
                      <a:pt x="42" y="1996"/>
                      <a:pt x="0" y="2037"/>
                      <a:pt x="0" y="2089"/>
                    </a:cubicBezTo>
                    <a:cubicBezTo>
                      <a:pt x="0" y="2631"/>
                      <a:pt x="0" y="2631"/>
                      <a:pt x="0" y="2631"/>
                    </a:cubicBezTo>
                    <a:cubicBezTo>
                      <a:pt x="0" y="2682"/>
                      <a:pt x="42" y="2723"/>
                      <a:pt x="93" y="2723"/>
                    </a:cubicBezTo>
                    <a:cubicBezTo>
                      <a:pt x="646" y="2723"/>
                      <a:pt x="646" y="2723"/>
                      <a:pt x="646" y="2723"/>
                    </a:cubicBezTo>
                    <a:cubicBezTo>
                      <a:pt x="697" y="2723"/>
                      <a:pt x="738" y="2682"/>
                      <a:pt x="738" y="2631"/>
                    </a:cubicBezTo>
                    <a:cubicBezTo>
                      <a:pt x="738" y="2089"/>
                      <a:pt x="738" y="2089"/>
                      <a:pt x="738" y="2089"/>
                    </a:cubicBezTo>
                    <a:cubicBezTo>
                      <a:pt x="738" y="2037"/>
                      <a:pt x="697" y="1996"/>
                      <a:pt x="646" y="1996"/>
                    </a:cubicBezTo>
                    <a:close/>
                    <a:moveTo>
                      <a:pt x="2687" y="0"/>
                    </a:moveTo>
                    <a:cubicBezTo>
                      <a:pt x="1085" y="0"/>
                      <a:pt x="1085" y="0"/>
                      <a:pt x="1085" y="0"/>
                    </a:cubicBezTo>
                    <a:cubicBezTo>
                      <a:pt x="1034" y="0"/>
                      <a:pt x="993" y="41"/>
                      <a:pt x="993" y="92"/>
                    </a:cubicBezTo>
                    <a:cubicBezTo>
                      <a:pt x="993" y="635"/>
                      <a:pt x="993" y="635"/>
                      <a:pt x="993" y="635"/>
                    </a:cubicBezTo>
                    <a:cubicBezTo>
                      <a:pt x="993" y="686"/>
                      <a:pt x="1034" y="727"/>
                      <a:pt x="1085" y="727"/>
                    </a:cubicBezTo>
                    <a:cubicBezTo>
                      <a:pt x="2687" y="727"/>
                      <a:pt x="2687" y="727"/>
                      <a:pt x="2687" y="727"/>
                    </a:cubicBezTo>
                    <a:cubicBezTo>
                      <a:pt x="2738" y="727"/>
                      <a:pt x="2779" y="686"/>
                      <a:pt x="2779" y="635"/>
                    </a:cubicBezTo>
                    <a:cubicBezTo>
                      <a:pt x="2779" y="92"/>
                      <a:pt x="2779" y="92"/>
                      <a:pt x="2779" y="92"/>
                    </a:cubicBezTo>
                    <a:cubicBezTo>
                      <a:pt x="2779" y="41"/>
                      <a:pt x="2738" y="0"/>
                      <a:pt x="2687" y="0"/>
                    </a:cubicBezTo>
                    <a:close/>
                    <a:moveTo>
                      <a:pt x="2687" y="1004"/>
                    </a:moveTo>
                    <a:cubicBezTo>
                      <a:pt x="1085" y="1004"/>
                      <a:pt x="1085" y="1004"/>
                      <a:pt x="1085" y="1004"/>
                    </a:cubicBezTo>
                    <a:cubicBezTo>
                      <a:pt x="1034" y="1004"/>
                      <a:pt x="993" y="1045"/>
                      <a:pt x="993" y="1096"/>
                    </a:cubicBezTo>
                    <a:cubicBezTo>
                      <a:pt x="993" y="1627"/>
                      <a:pt x="993" y="1627"/>
                      <a:pt x="993" y="1627"/>
                    </a:cubicBezTo>
                    <a:cubicBezTo>
                      <a:pt x="993" y="1678"/>
                      <a:pt x="1034" y="1719"/>
                      <a:pt x="1085" y="1719"/>
                    </a:cubicBezTo>
                    <a:cubicBezTo>
                      <a:pt x="2687" y="1719"/>
                      <a:pt x="2687" y="1719"/>
                      <a:pt x="2687" y="1719"/>
                    </a:cubicBezTo>
                    <a:cubicBezTo>
                      <a:pt x="2738" y="1719"/>
                      <a:pt x="2779" y="1678"/>
                      <a:pt x="2779" y="1627"/>
                    </a:cubicBezTo>
                    <a:cubicBezTo>
                      <a:pt x="2779" y="1096"/>
                      <a:pt x="2779" y="1096"/>
                      <a:pt x="2779" y="1096"/>
                    </a:cubicBezTo>
                    <a:cubicBezTo>
                      <a:pt x="2779" y="1045"/>
                      <a:pt x="2738" y="1004"/>
                      <a:pt x="2687" y="1004"/>
                    </a:cubicBezTo>
                    <a:close/>
                    <a:moveTo>
                      <a:pt x="2687" y="1996"/>
                    </a:moveTo>
                    <a:cubicBezTo>
                      <a:pt x="1085" y="1996"/>
                      <a:pt x="1085" y="1996"/>
                      <a:pt x="1085" y="1996"/>
                    </a:cubicBezTo>
                    <a:cubicBezTo>
                      <a:pt x="1034" y="1996"/>
                      <a:pt x="993" y="2037"/>
                      <a:pt x="993" y="2089"/>
                    </a:cubicBezTo>
                    <a:cubicBezTo>
                      <a:pt x="993" y="2631"/>
                      <a:pt x="993" y="2631"/>
                      <a:pt x="993" y="2631"/>
                    </a:cubicBezTo>
                    <a:cubicBezTo>
                      <a:pt x="993" y="2682"/>
                      <a:pt x="1034" y="2723"/>
                      <a:pt x="1085" y="2723"/>
                    </a:cubicBezTo>
                    <a:cubicBezTo>
                      <a:pt x="2687" y="2723"/>
                      <a:pt x="2687" y="2723"/>
                      <a:pt x="2687" y="2723"/>
                    </a:cubicBezTo>
                    <a:cubicBezTo>
                      <a:pt x="2738" y="2723"/>
                      <a:pt x="2779" y="2682"/>
                      <a:pt x="2779" y="2631"/>
                    </a:cubicBezTo>
                    <a:cubicBezTo>
                      <a:pt x="2779" y="2089"/>
                      <a:pt x="2779" y="2089"/>
                      <a:pt x="2779" y="2089"/>
                    </a:cubicBezTo>
                    <a:cubicBezTo>
                      <a:pt x="2779" y="2037"/>
                      <a:pt x="2738" y="1996"/>
                      <a:pt x="2687" y="1996"/>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pic>
          <p:nvPicPr>
            <p:cNvPr id="26" name="圖片 25" descr="一張含有 圖形, 螢幕擷取畫面, 設計 的圖片&#10;&#10;自動產生的描述">
              <a:extLst>
                <a:ext uri="{FF2B5EF4-FFF2-40B4-BE49-F238E27FC236}">
                  <a16:creationId xmlns:a16="http://schemas.microsoft.com/office/drawing/2014/main" xmlns="" id="{D012E2A0-5069-EA6C-A1C7-7A38A3A5BF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6411" y="1905405"/>
              <a:ext cx="808348" cy="808348"/>
            </a:xfrm>
            <a:prstGeom prst="rect">
              <a:avLst/>
            </a:prstGeom>
          </p:spPr>
        </p:pic>
      </p:grpSp>
      <p:grpSp>
        <p:nvGrpSpPr>
          <p:cNvPr id="33" name="群組 32">
            <a:extLst>
              <a:ext uri="{FF2B5EF4-FFF2-40B4-BE49-F238E27FC236}">
                <a16:creationId xmlns:a16="http://schemas.microsoft.com/office/drawing/2014/main" xmlns="" id="{0A416C0A-167E-16F3-34B0-FBA1E4D36D53}"/>
              </a:ext>
            </a:extLst>
          </p:cNvPr>
          <p:cNvGrpSpPr/>
          <p:nvPr/>
        </p:nvGrpSpPr>
        <p:grpSpPr>
          <a:xfrm>
            <a:off x="3341259" y="3941032"/>
            <a:ext cx="3117814" cy="918266"/>
            <a:chOff x="3481218" y="4088754"/>
            <a:chExt cx="3117814" cy="918266"/>
          </a:xfrm>
        </p:grpSpPr>
        <p:pic>
          <p:nvPicPr>
            <p:cNvPr id="22" name="圖片 21" descr="一張含有 圖形, 平面設計, 設計, 輪廓 的圖片&#10;&#10;自動產生的描述">
              <a:extLst>
                <a:ext uri="{FF2B5EF4-FFF2-40B4-BE49-F238E27FC236}">
                  <a16:creationId xmlns:a16="http://schemas.microsoft.com/office/drawing/2014/main" xmlns="" id="{7A8F5CD3-D397-5E80-E491-7F220B5519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1218" y="4088754"/>
              <a:ext cx="808348" cy="808348"/>
            </a:xfrm>
            <a:prstGeom prst="rect">
              <a:avLst/>
            </a:prstGeom>
          </p:spPr>
        </p:pic>
        <p:sp>
          <p:nvSpPr>
            <p:cNvPr id="27" name="PA_文本框 27">
              <a:extLst>
                <a:ext uri="{FF2B5EF4-FFF2-40B4-BE49-F238E27FC236}">
                  <a16:creationId xmlns:a16="http://schemas.microsoft.com/office/drawing/2014/main" xmlns="" id="{A98F1C47-3E65-C820-549B-F5CD52AEE266}"/>
                </a:ext>
              </a:extLst>
            </p:cNvPr>
            <p:cNvSpPr txBox="1"/>
            <p:nvPr>
              <p:custDataLst>
                <p:tags r:id="rId3"/>
              </p:custDataLst>
            </p:nvPr>
          </p:nvSpPr>
          <p:spPr>
            <a:xfrm>
              <a:off x="4362522" y="4299134"/>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執行成果</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群組 33">
            <a:extLst>
              <a:ext uri="{FF2B5EF4-FFF2-40B4-BE49-F238E27FC236}">
                <a16:creationId xmlns:a16="http://schemas.microsoft.com/office/drawing/2014/main" xmlns="" id="{5B1DBF06-1103-686D-6CB0-78C71601F26C}"/>
              </a:ext>
            </a:extLst>
          </p:cNvPr>
          <p:cNvGrpSpPr/>
          <p:nvPr/>
        </p:nvGrpSpPr>
        <p:grpSpPr>
          <a:xfrm>
            <a:off x="3446452" y="5373146"/>
            <a:ext cx="2979664" cy="813506"/>
            <a:chOff x="3651605" y="5288945"/>
            <a:chExt cx="2979664" cy="813506"/>
          </a:xfrm>
        </p:grpSpPr>
        <p:pic>
          <p:nvPicPr>
            <p:cNvPr id="29" name="圖片 28" descr="一張含有 螢幕擷取畫面, 鮮豔, 行, 光線 的圖片&#10;&#10;自動產生的描述">
              <a:extLst>
                <a:ext uri="{FF2B5EF4-FFF2-40B4-BE49-F238E27FC236}">
                  <a16:creationId xmlns:a16="http://schemas.microsoft.com/office/drawing/2014/main" xmlns="" id="{F8922D84-DD62-DDDF-D13D-84DAB8464D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605" y="5288945"/>
              <a:ext cx="674656" cy="674656"/>
            </a:xfrm>
            <a:prstGeom prst="rect">
              <a:avLst/>
            </a:prstGeom>
          </p:spPr>
        </p:pic>
        <p:sp>
          <p:nvSpPr>
            <p:cNvPr id="30" name="PA_文本框 27">
              <a:extLst>
                <a:ext uri="{FF2B5EF4-FFF2-40B4-BE49-F238E27FC236}">
                  <a16:creationId xmlns:a16="http://schemas.microsoft.com/office/drawing/2014/main" xmlns="" id="{76B22180-398C-5E2C-2DC9-C9B634705335}"/>
                </a:ext>
              </a:extLst>
            </p:cNvPr>
            <p:cNvSpPr txBox="1"/>
            <p:nvPr>
              <p:custDataLst>
                <p:tags r:id="rId2"/>
              </p:custDataLst>
            </p:nvPr>
          </p:nvSpPr>
          <p:spPr>
            <a:xfrm>
              <a:off x="4394759" y="5394565"/>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未來展望</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35" name="圖片 34" descr="一張含有 美工圖案, 卡通 的圖片&#10;&#10;自動產生的描述">
            <a:extLst>
              <a:ext uri="{FF2B5EF4-FFF2-40B4-BE49-F238E27FC236}">
                <a16:creationId xmlns:a16="http://schemas.microsoft.com/office/drawing/2014/main" xmlns="" id="{DC29F2B2-DC25-30BB-1257-5B9D122F9C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1536" y="484191"/>
            <a:ext cx="4461385" cy="5889617"/>
          </a:xfrm>
          <a:prstGeom prst="rect">
            <a:avLst/>
          </a:prstGeom>
        </p:spPr>
      </p:pic>
      <p:sp>
        <p:nvSpPr>
          <p:cNvPr id="9" name="投影片編號版面配置區 8"/>
          <p:cNvSpPr>
            <a:spLocks noGrp="1"/>
          </p:cNvSpPr>
          <p:nvPr>
            <p:ph type="sldNum" sz="quarter" idx="12"/>
          </p:nvPr>
        </p:nvSpPr>
        <p:spPr/>
        <p:txBody>
          <a:bodyPr/>
          <a:lstStyle/>
          <a:p>
            <a:fld id="{746744AF-8860-4745-A9BF-D92733D232A7}" type="slidenum">
              <a:rPr lang="zh-TW" altLang="en-US" smtClean="0"/>
              <a:t>1</a:t>
            </a:fld>
            <a:endParaRPr lang="zh-TW" altLang="en-US"/>
          </a:p>
        </p:txBody>
      </p:sp>
    </p:spTree>
    <p:extLst>
      <p:ext uri="{BB962C8B-B14F-4D97-AF65-F5344CB8AC3E}">
        <p14:creationId xmlns:p14="http://schemas.microsoft.com/office/powerpoint/2010/main" val="249031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97033"/>
            <a:ext cx="10515600" cy="4979930"/>
          </a:xfrm>
        </p:spPr>
        <p:txBody>
          <a:bodyPr/>
          <a:lstStyle/>
          <a:p>
            <a:r>
              <a:rPr lang="zh-TW" altLang="en-US" b="1" dirty="0">
                <a:solidFill>
                  <a:srgbClr val="7030A0"/>
                </a:solidFill>
                <a:latin typeface="微軟正黑體" panose="020B0604030504040204" pitchFamily="34" charset="-120"/>
                <a:ea typeface="微軟正黑體" panose="020B0604030504040204" pitchFamily="34" charset="-120"/>
              </a:rPr>
              <a:t>月經汙名化</a:t>
            </a:r>
            <a:r>
              <a:rPr lang="zh-TW" altLang="en-US" dirty="0">
                <a:solidFill>
                  <a:srgbClr val="7030A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因為月經而產生的社會禁忌，與其衍生的避諱風氣和羞辱行為。</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5" name="文字版面配置區 4"/>
          <p:cNvSpPr txBox="1">
            <a:spLocks/>
          </p:cNvSpPr>
          <p:nvPr/>
        </p:nvSpPr>
        <p:spPr>
          <a:xfrm>
            <a:off x="1133856" y="207909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zh-TW" altLang="en-US" sz="2400" b="1" dirty="0">
                <a:solidFill>
                  <a:schemeClr val="tx1"/>
                </a:solidFill>
                <a:latin typeface="微軟正黑體" panose="020B0604030504040204" pitchFamily="34" charset="-120"/>
                <a:ea typeface="微軟正黑體" panose="020B0604030504040204" pitchFamily="34" charset="-120"/>
              </a:rPr>
              <a:t>一般的印象</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覺得是骯髒的、不潔的，是不敬的、不能進廟裡、不能拿香拜拜</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讓女人很麻煩、如果她今天鬧脾氣，一定是那個來了</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來了不能說、不小心滲漏出來很丟臉的</a:t>
            </a:r>
            <a:r>
              <a:rPr lang="en-US" altLang="zh-TW" sz="2000" b="1" dirty="0">
                <a:solidFill>
                  <a:prstClr val="black"/>
                </a:solidFill>
                <a:latin typeface="微軟正黑體" panose="020B0604030504040204" pitchFamily="34" charset="-120"/>
                <a:ea typeface="微軟正黑體" panose="020B0604030504040204" pitchFamily="34" charset="-120"/>
              </a:rPr>
              <a:t>…</a:t>
            </a: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不了解，沒甚麼大事為何要請假</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當女性真好，有生理假可以請</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7" name="文字版面配置區 6"/>
          <p:cNvSpPr txBox="1">
            <a:spLocks/>
          </p:cNvSpPr>
          <p:nvPr/>
        </p:nvSpPr>
        <p:spPr>
          <a:xfrm>
            <a:off x="6381681" y="213404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zh-TW" altLang="en-US" sz="2400" b="1" dirty="0">
                <a:solidFill>
                  <a:schemeClr val="tx1"/>
                </a:solidFill>
                <a:latin typeface="微軟正黑體" panose="020B0604030504040204" pitchFamily="34" charset="-120"/>
                <a:ea typeface="微軟正黑體" panose="020B0604030504040204" pitchFamily="34" charset="-120"/>
              </a:rPr>
              <a:t>於是「月經」變成妙</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不可語</a:t>
            </a:r>
          </a:p>
        </p:txBody>
      </p:sp>
      <p:sp>
        <p:nvSpPr>
          <p:cNvPr id="8" name="內容版面配置區 7"/>
          <p:cNvSpPr txBox="1">
            <a:spLocks/>
          </p:cNvSpPr>
          <p:nvPr/>
        </p:nvSpPr>
        <p:spPr>
          <a:xfrm>
            <a:off x="6389716" y="2719179"/>
            <a:ext cx="4754880" cy="320040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女孩們總會以「好朋友、大姨媽、小紅、來例假、來親戚」</a:t>
            </a: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來代稱</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以「棉棉」代替衛生棉的說法</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買棉棉是女生的事、隱隱藏藏的、深怕被人知道</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那幾天有一種說不清楚的痛、心裡有莫名的擔心會因為量多而出醜</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不舒服也不敢隨便請假</a:t>
            </a:r>
            <a:endParaRPr lang="zh-TW" altLang="en-US" sz="20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9" name="向右箭號 8"/>
          <p:cNvSpPr/>
          <p:nvPr/>
        </p:nvSpPr>
        <p:spPr>
          <a:xfrm>
            <a:off x="5888736" y="3993369"/>
            <a:ext cx="420624" cy="347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75000"/>
                </a:schemeClr>
              </a:solidFill>
            </a:endParaRPr>
          </a:p>
        </p:txBody>
      </p:sp>
      <p:sp>
        <p:nvSpPr>
          <p:cNvPr id="10" name="橢圓形圖說文字 9"/>
          <p:cNvSpPr/>
          <p:nvPr/>
        </p:nvSpPr>
        <p:spPr>
          <a:xfrm>
            <a:off x="4905064" y="5560080"/>
            <a:ext cx="2112264" cy="1261872"/>
          </a:xfrm>
          <a:prstGeom prst="wedgeEllipseCallout">
            <a:avLst>
              <a:gd name="adj1" fmla="val -58063"/>
              <a:gd name="adj2" fmla="val -541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245747" y="5875921"/>
            <a:ext cx="1430897" cy="646331"/>
          </a:xfrm>
          <a:prstGeom prst="rect">
            <a:avLst/>
          </a:prstGeom>
          <a:noFill/>
        </p:spPr>
        <p:txBody>
          <a:bodyPr wrap="square" rtlCol="0">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這是需要被打破的思維</a:t>
            </a:r>
            <a:endParaRPr lang="zh-TW" altLang="en-US" dirty="0">
              <a:solidFill>
                <a:schemeClr val="bg1"/>
              </a:solidFill>
            </a:endParaRPr>
          </a:p>
        </p:txBody>
      </p:sp>
      <p:grpSp>
        <p:nvGrpSpPr>
          <p:cNvPr id="23" name="群組 22">
            <a:extLst>
              <a:ext uri="{FF2B5EF4-FFF2-40B4-BE49-F238E27FC236}">
                <a16:creationId xmlns:a16="http://schemas.microsoft.com/office/drawing/2014/main" xmlns="" id="{EA31BFF3-0F0A-309B-35F0-06ACD24CF69A}"/>
              </a:ext>
            </a:extLst>
          </p:cNvPr>
          <p:cNvGrpSpPr/>
          <p:nvPr/>
        </p:nvGrpSpPr>
        <p:grpSpPr>
          <a:xfrm>
            <a:off x="566532" y="209272"/>
            <a:ext cx="3011556" cy="786683"/>
            <a:chOff x="566532" y="209272"/>
            <a:chExt cx="3011556" cy="786683"/>
          </a:xfrm>
        </p:grpSpPr>
        <p:sp>
          <p:nvSpPr>
            <p:cNvPr id="21" name="矩形: 圓角 20">
              <a:extLst>
                <a:ext uri="{FF2B5EF4-FFF2-40B4-BE49-F238E27FC236}">
                  <a16:creationId xmlns:a16="http://schemas.microsoft.com/office/drawing/2014/main" xmlns="" id="{9B4A1B2C-A96B-17C1-E353-0BD318B1481F}"/>
                </a:ext>
              </a:extLst>
            </p:cNvPr>
            <p:cNvSpPr/>
            <p:nvPr/>
          </p:nvSpPr>
          <p:spPr>
            <a:xfrm>
              <a:off x="566532" y="209272"/>
              <a:ext cx="3011556"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xmlns="" id="{6F00775C-48C5-847F-B9BA-78FF5D749F14}"/>
                </a:ext>
              </a:extLst>
            </p:cNvPr>
            <p:cNvSpPr txBox="1"/>
            <p:nvPr/>
          </p:nvSpPr>
          <p:spPr>
            <a:xfrm>
              <a:off x="729098" y="211125"/>
              <a:ext cx="2670085"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計畫緣起</a:t>
              </a:r>
            </a:p>
          </p:txBody>
        </p:sp>
      </p:grpSp>
      <p:sp>
        <p:nvSpPr>
          <p:cNvPr id="4" name="投影片編號版面配置區 3"/>
          <p:cNvSpPr>
            <a:spLocks noGrp="1"/>
          </p:cNvSpPr>
          <p:nvPr>
            <p:ph type="sldNum" sz="quarter" idx="12"/>
          </p:nvPr>
        </p:nvSpPr>
        <p:spPr/>
        <p:txBody>
          <a:bodyPr/>
          <a:lstStyle/>
          <a:p>
            <a:fld id="{746744AF-8860-4745-A9BF-D92733D232A7}" type="slidenum">
              <a:rPr lang="zh-TW" altLang="en-US" smtClean="0"/>
              <a:t>2</a:t>
            </a:fld>
            <a:endParaRPr lang="zh-TW" altLang="en-US"/>
          </a:p>
        </p:txBody>
      </p:sp>
    </p:spTree>
    <p:extLst>
      <p:ext uri="{BB962C8B-B14F-4D97-AF65-F5344CB8AC3E}">
        <p14:creationId xmlns:p14="http://schemas.microsoft.com/office/powerpoint/2010/main" val="350796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46744AF-8860-4745-A9BF-D92733D232A7}" type="slidenum">
              <a:rPr lang="zh-TW" altLang="en-US" smtClean="0"/>
              <a:t>3</a:t>
            </a:fld>
            <a:endParaRPr lang="zh-TW" altLang="en-US"/>
          </a:p>
        </p:txBody>
      </p:sp>
      <p:grpSp>
        <p:nvGrpSpPr>
          <p:cNvPr id="12" name="群組 11">
            <a:extLst>
              <a:ext uri="{FF2B5EF4-FFF2-40B4-BE49-F238E27FC236}">
                <a16:creationId xmlns:a16="http://schemas.microsoft.com/office/drawing/2014/main" xmlns="" id="{3780A839-974C-D6FE-D20B-0322312220D5}"/>
              </a:ext>
            </a:extLst>
          </p:cNvPr>
          <p:cNvGrpSpPr/>
          <p:nvPr/>
        </p:nvGrpSpPr>
        <p:grpSpPr>
          <a:xfrm>
            <a:off x="711154" y="377630"/>
            <a:ext cx="3759105" cy="981959"/>
            <a:chOff x="566532" y="209272"/>
            <a:chExt cx="3011556" cy="786683"/>
          </a:xfrm>
        </p:grpSpPr>
        <p:sp>
          <p:nvSpPr>
            <p:cNvPr id="13" name="矩形: 圓角 6">
              <a:extLst>
                <a:ext uri="{FF2B5EF4-FFF2-40B4-BE49-F238E27FC236}">
                  <a16:creationId xmlns:a16="http://schemas.microsoft.com/office/drawing/2014/main" xmlns="" id="{50897330-DCBD-39DC-5D4F-59C9893C9853}"/>
                </a:ext>
              </a:extLst>
            </p:cNvPr>
            <p:cNvSpPr/>
            <p:nvPr/>
          </p:nvSpPr>
          <p:spPr>
            <a:xfrm>
              <a:off x="566532" y="209272"/>
              <a:ext cx="3011556"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xmlns="" id="{7F9AEF06-4BE3-6422-4BCB-4768DBF1BA38}"/>
                </a:ext>
              </a:extLst>
            </p:cNvPr>
            <p:cNvSpPr txBox="1"/>
            <p:nvPr/>
          </p:nvSpPr>
          <p:spPr>
            <a:xfrm>
              <a:off x="729098" y="211125"/>
              <a:ext cx="2670085" cy="784830"/>
            </a:xfrm>
            <a:prstGeom prst="rect">
              <a:avLst/>
            </a:prstGeom>
            <a:noFill/>
          </p:spPr>
          <p:txBody>
            <a:bodyPr wrap="square" rtlCol="0">
              <a:spAutoFit/>
            </a:bodyPr>
            <a:lstStyle/>
            <a:p>
              <a:pPr defTabSz="1133856">
                <a:spcAft>
                  <a:spcPts val="600"/>
                </a:spcAft>
              </a:pPr>
              <a:r>
                <a:rPr lang="zh-TW" altLang="en-US" sz="5580" b="1" kern="1200" dirty="0">
                  <a:solidFill>
                    <a:srgbClr val="00B050"/>
                  </a:solidFill>
                  <a:latin typeface="微軟正黑體" panose="020B0604030504040204" pitchFamily="34" charset="-120"/>
                  <a:ea typeface="微軟正黑體" panose="020B0604030504040204" pitchFamily="34" charset="-120"/>
                  <a:cs typeface="+mn-cs"/>
                </a:rPr>
                <a:t>計畫緣起</a:t>
              </a:r>
              <a:endParaRPr lang="zh-TW" altLang="en-US" sz="4500" b="1" dirty="0">
                <a:solidFill>
                  <a:srgbClr val="00B050"/>
                </a:solidFill>
                <a:latin typeface="微軟正黑體" panose="020B0604030504040204" pitchFamily="34" charset="-120"/>
                <a:ea typeface="微軟正黑體" panose="020B0604030504040204" pitchFamily="34" charset="-120"/>
              </a:endParaRPr>
            </a:p>
          </p:txBody>
        </p:sp>
      </p:grpSp>
      <p:pic>
        <p:nvPicPr>
          <p:cNvPr id="15" name="圖片 14">
            <a:extLst>
              <a:ext uri="{FF2B5EF4-FFF2-40B4-BE49-F238E27FC236}">
                <a16:creationId xmlns:a16="http://schemas.microsoft.com/office/drawing/2014/main" xmlns="" id="{000348CC-E0CF-DF52-9DDD-BAFDC47D1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94" y="2009908"/>
            <a:ext cx="5202378" cy="3485593"/>
          </a:xfrm>
          <a:prstGeom prst="rect">
            <a:avLst/>
          </a:prstGeom>
        </p:spPr>
      </p:pic>
      <p:sp>
        <p:nvSpPr>
          <p:cNvPr id="16" name="內容版面配置區 2"/>
          <p:cNvSpPr>
            <a:spLocks noGrp="1"/>
          </p:cNvSpPr>
          <p:nvPr>
            <p:ph idx="1"/>
          </p:nvPr>
        </p:nvSpPr>
        <p:spPr>
          <a:xfrm>
            <a:off x="5533658" y="1359589"/>
            <a:ext cx="6466928" cy="4934239"/>
          </a:xfrm>
        </p:spPr>
        <p:txBody>
          <a:bodyPr anchor="ctr">
            <a:noAutofit/>
          </a:bodyPr>
          <a:lstStyle/>
          <a:p>
            <a:r>
              <a:rPr lang="zh-TW" altLang="en-US" b="1" dirty="0">
                <a:solidFill>
                  <a:srgbClr val="7030A0"/>
                </a:solidFill>
                <a:latin typeface="微軟正黑體" panose="020B0604030504040204" pitchFamily="34" charset="-120"/>
                <a:ea typeface="微軟正黑體" panose="020B0604030504040204" pitchFamily="34" charset="-120"/>
              </a:rPr>
              <a:t>月經貧窮</a:t>
            </a:r>
            <a:r>
              <a:rPr lang="zh-TW" altLang="en-US" dirty="0">
                <a:solidFill>
                  <a:srgbClr val="7030A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對於生理女性因為經濟的困難而無法負擔或取得足夠的生理用品，後續可能引發疾病等身體健康問題，也可能帶來心理的焦慮、缺乏自信等問題。</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根據聯合報報導「台灣女性平均一生要花</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到</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萬元購買生理用品，看似不多，但對經濟弱勢女性來說，溫飽肚子都有困難，假設工作</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年，每月請</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天生理假，就少領約</a:t>
            </a:r>
            <a:r>
              <a:rPr lang="en-US" altLang="zh-TW" sz="2400" dirty="0">
                <a:latin typeface="微軟正黑體" panose="020B0604030504040204" pitchFamily="34" charset="-120"/>
                <a:ea typeface="微軟正黑體" panose="020B0604030504040204" pitchFamily="34" charset="-120"/>
              </a:rPr>
              <a:t>48</a:t>
            </a:r>
            <a:r>
              <a:rPr lang="zh-TW" altLang="en-US" sz="2400" dirty="0">
                <a:latin typeface="微軟正黑體" panose="020B0604030504040204" pitchFamily="34" charset="-120"/>
                <a:ea typeface="微軟正黑體" panose="020B0604030504040204" pitchFamily="34" charset="-120"/>
              </a:rPr>
              <a:t>萬</a:t>
            </a:r>
            <a:r>
              <a:rPr lang="en-US" altLang="zh-TW" sz="2400" dirty="0">
                <a:latin typeface="微軟正黑體" panose="020B0604030504040204" pitchFamily="34" charset="-120"/>
                <a:ea typeface="微軟正黑體" panose="020B0604030504040204" pitchFamily="34" charset="-120"/>
              </a:rPr>
              <a:t>360</a:t>
            </a:r>
            <a:r>
              <a:rPr lang="zh-TW" altLang="en-US" sz="2400" dirty="0">
                <a:latin typeface="微軟正黑體" panose="020B0604030504040204" pitchFamily="34" charset="-120"/>
                <a:ea typeface="微軟正黑體" panose="020B0604030504040204" pitchFamily="34" charset="-120"/>
              </a:rPr>
              <a:t>元薪水」</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請參考聯合報</a:t>
            </a:r>
            <a:r>
              <a:rPr lang="en-US" altLang="zh-TW" sz="1600" dirty="0">
                <a:latin typeface="微軟正黑體" panose="020B0604030504040204" pitchFamily="34" charset="-120"/>
                <a:ea typeface="微軟正黑體" panose="020B0604030504040204" pitchFamily="34" charset="-120"/>
              </a:rPr>
              <a:t>20220405</a:t>
            </a:r>
            <a:r>
              <a:rPr lang="zh-TW" altLang="en-US" sz="1600" dirty="0">
                <a:latin typeface="微軟正黑體" panose="020B0604030504040204" pitchFamily="34" charset="-120"/>
                <a:ea typeface="微軟正黑體" panose="020B0604030504040204" pitchFamily="34" charset="-120"/>
              </a:rPr>
              <a:t>「月經貧窮 中央漠視弱勢隱性需求」報導，</a:t>
            </a:r>
            <a:r>
              <a:rPr lang="en-US" altLang="zh-TW" sz="1600" dirty="0">
                <a:latin typeface="微軟正黑體" panose="020B0604030504040204" pitchFamily="34" charset="-120"/>
                <a:ea typeface="微軟正黑體" panose="020B0604030504040204" pitchFamily="34" charset="-120"/>
              </a:rPr>
              <a:t>https://udn.com/news/story/7266/6215167) </a:t>
            </a:r>
          </a:p>
        </p:txBody>
      </p:sp>
    </p:spTree>
    <p:extLst>
      <p:ext uri="{BB962C8B-B14F-4D97-AF65-F5344CB8AC3E}">
        <p14:creationId xmlns:p14="http://schemas.microsoft.com/office/powerpoint/2010/main" val="53713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97033"/>
            <a:ext cx="10641676" cy="4979930"/>
          </a:xfrm>
        </p:spPr>
        <p:txBody>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一</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目的</a:t>
            </a:r>
            <a:endParaRPr lang="en-US" altLang="zh-TW" sz="3600" dirty="0">
              <a:latin typeface="微軟正黑體" panose="020B0604030504040204" pitchFamily="34" charset="-120"/>
              <a:ea typeface="微軟正黑體" panose="020B0604030504040204" pitchFamily="34" charset="-120"/>
            </a:endParaRPr>
          </a:p>
          <a:p>
            <a:pPr marL="720000" indent="-720000">
              <a:buNone/>
            </a:pPr>
            <a:r>
              <a:rPr lang="en-US" altLang="zh-TW" sz="3200" dirty="0">
                <a:latin typeface="微軟正黑體" panose="020B0604030504040204" pitchFamily="34" charset="-120"/>
                <a:ea typeface="微軟正黑體" panose="020B0604030504040204" pitchFamily="34" charset="-120"/>
              </a:rPr>
              <a:t>  1</a:t>
            </a:r>
            <a:r>
              <a:rPr lang="zh-TW" altLang="en-US" sz="3200" dirty="0">
                <a:latin typeface="微軟正黑體" panose="020B0604030504040204" pitchFamily="34" charset="-120"/>
                <a:ea typeface="微軟正黑體" panose="020B0604030504040204" pitchFamily="34" charset="-120"/>
              </a:rPr>
              <a:t>、落實</a:t>
            </a:r>
            <a:r>
              <a:rPr lang="en-US" altLang="zh-TW" sz="3200" b="1" dirty="0" err="1">
                <a:solidFill>
                  <a:srgbClr val="7030A0"/>
                </a:solidFill>
                <a:latin typeface="微軟正黑體" panose="020B0604030504040204" pitchFamily="34" charset="-120"/>
                <a:ea typeface="微軟正黑體" panose="020B0604030504040204" pitchFamily="34" charset="-120"/>
              </a:rPr>
              <a:t>CEDAW</a:t>
            </a:r>
            <a:r>
              <a:rPr lang="en-US" altLang="zh-TW" sz="3200" b="1" dirty="0">
                <a:solidFill>
                  <a:srgbClr val="7030A0"/>
                </a:solidFill>
                <a:latin typeface="微軟正黑體" panose="020B0604030504040204" pitchFamily="34" charset="-120"/>
                <a:ea typeface="微軟正黑體" panose="020B0604030504040204" pitchFamily="34" charset="-120"/>
              </a:rPr>
              <a:t>(</a:t>
            </a:r>
            <a:r>
              <a:rPr lang="zh-TW" altLang="en-US" sz="3200" b="1" dirty="0">
                <a:solidFill>
                  <a:srgbClr val="7030A0"/>
                </a:solidFill>
                <a:latin typeface="微軟正黑體" panose="020B0604030504040204" pitchFamily="34" charset="-120"/>
                <a:ea typeface="微軟正黑體" panose="020B0604030504040204" pitchFamily="34" charset="-120"/>
              </a:rPr>
              <a:t>消除對婦女一切形式歧視公約</a:t>
            </a:r>
            <a:r>
              <a:rPr lang="en-US" altLang="zh-TW" sz="3200" b="1" dirty="0">
                <a:solidFill>
                  <a:srgbClr val="7030A0"/>
                </a:solidFill>
                <a:latin typeface="微軟正黑體" panose="020B0604030504040204" pitchFamily="34" charset="-120"/>
                <a:ea typeface="微軟正黑體" panose="020B0604030504040204" pitchFamily="34" charset="-120"/>
              </a:rPr>
              <a:t>)</a:t>
            </a:r>
            <a:r>
              <a:rPr lang="zh-TW" altLang="en-US" sz="3200" b="1" dirty="0">
                <a:solidFill>
                  <a:srgbClr val="7030A0"/>
                </a:solidFill>
                <a:latin typeface="微軟正黑體" panose="020B0604030504040204" pitchFamily="34" charset="-120"/>
                <a:ea typeface="微軟正黑體" panose="020B0604030504040204" pitchFamily="34" charset="-120"/>
              </a:rPr>
              <a:t>第</a:t>
            </a:r>
            <a:r>
              <a:rPr lang="en-US" altLang="zh-TW" sz="3200" b="1" dirty="0">
                <a:solidFill>
                  <a:srgbClr val="7030A0"/>
                </a:solidFill>
                <a:latin typeface="微軟正黑體" panose="020B0604030504040204" pitchFamily="34" charset="-120"/>
                <a:ea typeface="微軟正黑體" panose="020B0604030504040204" pitchFamily="34" charset="-120"/>
              </a:rPr>
              <a:t>2</a:t>
            </a:r>
            <a:r>
              <a:rPr lang="zh-TW" altLang="en-US" sz="3200" b="1" dirty="0">
                <a:solidFill>
                  <a:srgbClr val="7030A0"/>
                </a:solidFill>
                <a:latin typeface="微軟正黑體" panose="020B0604030504040204" pitchFamily="34" charset="-120"/>
                <a:ea typeface="微軟正黑體" panose="020B0604030504040204" pitchFamily="34" charset="-120"/>
              </a:rPr>
              <a:t>條</a:t>
            </a:r>
            <a:r>
              <a:rPr lang="zh-TW" altLang="en-US" sz="3200" dirty="0">
                <a:latin typeface="微軟正黑體" panose="020B0604030504040204" pitchFamily="34" charset="-120"/>
                <a:ea typeface="微軟正黑體" panose="020B0604030504040204" pitchFamily="34" charset="-120"/>
              </a:rPr>
              <a:t>「採取一切適當政策措施，消除對婦女任何的歧視」</a:t>
            </a:r>
            <a:endParaRPr lang="en-US" altLang="zh-TW" sz="3200" dirty="0">
              <a:latin typeface="微軟正黑體" panose="020B0604030504040204" pitchFamily="34" charset="-120"/>
              <a:ea typeface="微軟正黑體" panose="020B0604030504040204" pitchFamily="34" charset="-120"/>
            </a:endParaRPr>
          </a:p>
          <a:p>
            <a:pPr marL="720000" indent="-720000">
              <a:buNone/>
            </a:pPr>
            <a:r>
              <a:rPr lang="en-US" altLang="zh-TW" sz="3200" dirty="0">
                <a:latin typeface="微軟正黑體" panose="020B0604030504040204" pitchFamily="34" charset="-120"/>
                <a:ea typeface="微軟正黑體" panose="020B0604030504040204" pitchFamily="34" charset="-120"/>
              </a:rPr>
              <a:t>  2</a:t>
            </a:r>
            <a:r>
              <a:rPr lang="zh-TW" altLang="en-US" sz="3200" dirty="0">
                <a:latin typeface="微軟正黑體" panose="020B0604030504040204" pitchFamily="34" charset="-120"/>
                <a:ea typeface="微軟正黑體" panose="020B0604030504040204" pitchFamily="34" charset="-120"/>
              </a:rPr>
              <a:t>、響應</a:t>
            </a:r>
            <a:r>
              <a:rPr lang="en-US" altLang="zh-TW" sz="3200" dirty="0">
                <a:solidFill>
                  <a:srgbClr val="FF0000"/>
                </a:solidFill>
                <a:latin typeface="微軟正黑體" panose="020B0604030504040204" pitchFamily="34" charset="-120"/>
                <a:ea typeface="微軟正黑體" panose="020B0604030504040204" pitchFamily="34" charset="-120"/>
              </a:rPr>
              <a:t>SDGs</a:t>
            </a:r>
            <a:r>
              <a:rPr lang="zh-TW" altLang="en-US" sz="3200" b="1" dirty="0">
                <a:solidFill>
                  <a:srgbClr val="7030A0"/>
                </a:solidFill>
                <a:latin typeface="微軟正黑體" panose="020B0604030504040204" pitchFamily="34" charset="-120"/>
                <a:ea typeface="微軟正黑體" panose="020B0604030504040204" pitchFamily="34" charset="-120"/>
              </a:rPr>
              <a:t>聯合國永續發展目標</a:t>
            </a:r>
            <a:r>
              <a:rPr lang="zh-TW" altLang="en-US" sz="3200" dirty="0">
                <a:latin typeface="微軟正黑體" panose="020B0604030504040204" pitchFamily="34" charset="-120"/>
                <a:ea typeface="微軟正黑體" panose="020B0604030504040204" pitchFamily="34" charset="-120"/>
              </a:rPr>
              <a:t>，分別為：</a:t>
            </a:r>
            <a:endParaRPr lang="en-US" altLang="zh-TW" sz="3200" dirty="0">
              <a:latin typeface="微軟正黑體" panose="020B0604030504040204" pitchFamily="34" charset="-120"/>
              <a:ea typeface="微軟正黑體" panose="020B0604030504040204" pitchFamily="34" charset="-120"/>
            </a:endParaRPr>
          </a:p>
          <a:p>
            <a:pPr marL="720000" indent="-720000">
              <a:buNone/>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目標</a:t>
            </a: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No Poverty-</a:t>
            </a:r>
            <a:r>
              <a:rPr lang="zh-TW" altLang="en-US" sz="3200" dirty="0">
                <a:latin typeface="微軟正黑體" panose="020B0604030504040204" pitchFamily="34" charset="-120"/>
                <a:ea typeface="微軟正黑體" panose="020B0604030504040204" pitchFamily="34" charset="-120"/>
              </a:rPr>
              <a:t>消除一切形式的貧困</a:t>
            </a:r>
            <a:endParaRPr lang="en-US" altLang="zh-TW" sz="3200" dirty="0">
              <a:latin typeface="微軟正黑體" panose="020B0604030504040204" pitchFamily="34" charset="-120"/>
              <a:ea typeface="微軟正黑體" panose="020B0604030504040204" pitchFamily="34" charset="-120"/>
            </a:endParaRPr>
          </a:p>
          <a:p>
            <a:pPr marL="792000" indent="-792000">
              <a:buNone/>
            </a:pPr>
            <a:r>
              <a:rPr lang="zh-TW" altLang="en-US" sz="3200" dirty="0">
                <a:latin typeface="微軟正黑體" panose="020B0604030504040204" pitchFamily="34" charset="-120"/>
                <a:ea typeface="微軟正黑體" panose="020B0604030504040204" pitchFamily="34" charset="-120"/>
              </a:rPr>
              <a:t>        目標</a:t>
            </a: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Good Health and Well-Being-</a:t>
            </a:r>
            <a:r>
              <a:rPr lang="zh-TW" altLang="en-US" sz="3200" dirty="0">
                <a:latin typeface="微軟正黑體" panose="020B0604030504040204" pitchFamily="34" charset="-120"/>
                <a:ea typeface="微軟正黑體" panose="020B0604030504040204" pitchFamily="34" charset="-120"/>
              </a:rPr>
              <a:t>確保健康的生活方式，促進各年齡人群的福祉</a:t>
            </a:r>
            <a:endParaRPr lang="en-US" altLang="zh-TW" sz="3200" dirty="0">
              <a:latin typeface="微軟正黑體" panose="020B0604030504040204" pitchFamily="34" charset="-120"/>
              <a:ea typeface="微軟正黑體" panose="020B0604030504040204" pitchFamily="34" charset="-120"/>
            </a:endParaRPr>
          </a:p>
          <a:p>
            <a:pPr marL="792000" indent="-792000">
              <a:buNone/>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目標</a:t>
            </a: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Gender Equality-</a:t>
            </a:r>
            <a:r>
              <a:rPr lang="zh-TW" altLang="en-US" sz="3200" dirty="0">
                <a:latin typeface="微軟正黑體" panose="020B0604030504040204" pitchFamily="34" charset="-120"/>
                <a:ea typeface="微軟正黑體" panose="020B0604030504040204" pitchFamily="34" charset="-120"/>
              </a:rPr>
              <a:t>實現性別平等，增強所有婦女和女童的權能</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xmlns="" id="{66F3268A-81A2-655F-B740-BAC8FF539EC4}"/>
              </a:ext>
            </a:extLst>
          </p:cNvPr>
          <p:cNvGrpSpPr/>
          <p:nvPr/>
        </p:nvGrpSpPr>
        <p:grpSpPr>
          <a:xfrm>
            <a:off x="566531" y="209272"/>
            <a:ext cx="5249883" cy="786683"/>
            <a:chOff x="566531" y="209272"/>
            <a:chExt cx="5249883" cy="786683"/>
          </a:xfrm>
        </p:grpSpPr>
        <p:sp>
          <p:nvSpPr>
            <p:cNvPr id="10" name="矩形: 圓角 9">
              <a:extLst>
                <a:ext uri="{FF2B5EF4-FFF2-40B4-BE49-F238E27FC236}">
                  <a16:creationId xmlns:a16="http://schemas.microsoft.com/office/drawing/2014/main" xmlns="" id="{8315420F-98C6-27EB-4A5D-C325F8FF3F62}"/>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xmlns="" id="{AA50CC51-A9DF-E221-16F2-A79E61C5A281}"/>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4</a:t>
            </a:fld>
            <a:endParaRPr lang="zh-TW" altLang="en-US"/>
          </a:p>
        </p:txBody>
      </p:sp>
    </p:spTree>
    <p:extLst>
      <p:ext uri="{BB962C8B-B14F-4D97-AF65-F5344CB8AC3E}">
        <p14:creationId xmlns:p14="http://schemas.microsoft.com/office/powerpoint/2010/main" val="99574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Autofit/>
          </a:bodyPr>
          <a:lstStyle/>
          <a:p>
            <a:r>
              <a:rPr lang="zh-TW" altLang="en-US" dirty="0">
                <a:solidFill>
                  <a:schemeClr val="bg1"/>
                </a:solidFill>
                <a:latin typeface="微軟正黑體" panose="020B0604030504040204" pitchFamily="34" charset="-120"/>
                <a:ea typeface="微軟正黑體" panose="020B0604030504040204" pitchFamily="34" charset="-120"/>
              </a:rPr>
              <a:t>二、計畫說明</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全臺首創</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8" name="原创设计师QQ598969553            _10">
            <a:extLst>
              <a:ext uri="{FF2B5EF4-FFF2-40B4-BE49-F238E27FC236}">
                <a16:creationId xmlns:a16="http://schemas.microsoft.com/office/drawing/2014/main" xmlns="" id="{A61D73E9-54AC-4426-8D72-D79DC5400890}"/>
              </a:ext>
            </a:extLst>
          </p:cNvPr>
          <p:cNvSpPr>
            <a:spLocks noChangeArrowheads="1"/>
          </p:cNvSpPr>
          <p:nvPr/>
        </p:nvSpPr>
        <p:spPr bwMode="auto">
          <a:xfrm>
            <a:off x="11156" y="2931143"/>
            <a:ext cx="2384368" cy="1056119"/>
          </a:xfrm>
          <a:prstGeom prst="roundRect">
            <a:avLst/>
          </a:prstGeom>
          <a:ln/>
        </p:spPr>
        <p:style>
          <a:lnRef idx="0">
            <a:schemeClr val="accent6"/>
          </a:lnRef>
          <a:fillRef idx="3">
            <a:schemeClr val="accent6"/>
          </a:fillRef>
          <a:effectRef idx="3">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臺南登月計畫</a:t>
            </a:r>
            <a:endParaRPr lang="zh-CN" altLang="en-US" sz="2133" b="1" kern="0" dirty="0">
              <a:solidFill>
                <a:schemeClr val="tx1"/>
              </a:solidFill>
              <a:latin typeface="微软雅黑" pitchFamily="34" charset="-122"/>
              <a:ea typeface="微软雅黑" pitchFamily="34" charset="-122"/>
            </a:endParaRPr>
          </a:p>
        </p:txBody>
      </p:sp>
      <p:sp>
        <p:nvSpPr>
          <p:cNvPr id="9" name="原创设计师QQ598969553            _3">
            <a:extLst>
              <a:ext uri="{FF2B5EF4-FFF2-40B4-BE49-F238E27FC236}">
                <a16:creationId xmlns:a16="http://schemas.microsoft.com/office/drawing/2014/main" xmlns="" id="{9C902BD9-87AB-4D6F-AFB2-8F74D0948729}"/>
              </a:ext>
            </a:extLst>
          </p:cNvPr>
          <p:cNvSpPr>
            <a:spLocks/>
          </p:cNvSpPr>
          <p:nvPr/>
        </p:nvSpPr>
        <p:spPr bwMode="gray">
          <a:xfrm>
            <a:off x="1127114" y="1880903"/>
            <a:ext cx="1224471" cy="10561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0" name="原创设计师QQ598969553            _1">
            <a:extLst>
              <a:ext uri="{FF2B5EF4-FFF2-40B4-BE49-F238E27FC236}">
                <a16:creationId xmlns:a16="http://schemas.microsoft.com/office/drawing/2014/main" xmlns="" id="{ACD69F0F-D5EC-4744-B7E5-A26B89BFB329}"/>
              </a:ext>
            </a:extLst>
          </p:cNvPr>
          <p:cNvSpPr>
            <a:spLocks/>
          </p:cNvSpPr>
          <p:nvPr/>
        </p:nvSpPr>
        <p:spPr bwMode="gray">
          <a:xfrm flipV="1">
            <a:off x="1175120" y="3987259"/>
            <a:ext cx="1176465" cy="26981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dirty="0">
              <a:solidFill>
                <a:sysClr val="windowText" lastClr="000000"/>
              </a:solidFill>
              <a:highlight>
                <a:srgbClr val="FFFF00"/>
              </a:highlight>
              <a:latin typeface="Calibri"/>
              <a:ea typeface="宋体"/>
            </a:endParaRPr>
          </a:p>
        </p:txBody>
      </p:sp>
      <p:sp>
        <p:nvSpPr>
          <p:cNvPr id="12" name="原创设计师QQ598969553            _10">
            <a:extLst>
              <a:ext uri="{FF2B5EF4-FFF2-40B4-BE49-F238E27FC236}">
                <a16:creationId xmlns:a16="http://schemas.microsoft.com/office/drawing/2014/main" xmlns="" id="{CCB3E074-5130-4BE4-84CC-932626FB64E0}"/>
              </a:ext>
            </a:extLst>
          </p:cNvPr>
          <p:cNvSpPr>
            <a:spLocks noChangeArrowheads="1"/>
          </p:cNvSpPr>
          <p:nvPr/>
        </p:nvSpPr>
        <p:spPr bwMode="auto">
          <a:xfrm>
            <a:off x="2395524" y="1604797"/>
            <a:ext cx="2016224" cy="1056119"/>
          </a:xfrm>
          <a:prstGeom prst="roundRect">
            <a:avLst/>
          </a:prstGeom>
          <a:ln/>
        </p:spPr>
        <p:style>
          <a:lnRef idx="3">
            <a:schemeClr val="lt1"/>
          </a:lnRef>
          <a:fillRef idx="1">
            <a:schemeClr val="accent6"/>
          </a:fillRef>
          <a:effectRef idx="1">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消除月經貧窮</a:t>
            </a:r>
            <a:endParaRPr lang="zh-CN" altLang="en-US" sz="2133" b="1" kern="0" dirty="0">
              <a:solidFill>
                <a:schemeClr val="tx1"/>
              </a:solidFill>
              <a:latin typeface="微软雅黑" pitchFamily="34" charset="-122"/>
              <a:ea typeface="微软雅黑" pitchFamily="34" charset="-122"/>
            </a:endParaRPr>
          </a:p>
        </p:txBody>
      </p:sp>
      <p:sp>
        <p:nvSpPr>
          <p:cNvPr id="13" name="原创设计师QQ598969553            _10">
            <a:extLst>
              <a:ext uri="{FF2B5EF4-FFF2-40B4-BE49-F238E27FC236}">
                <a16:creationId xmlns:a16="http://schemas.microsoft.com/office/drawing/2014/main" xmlns="" id="{C8AE168A-B361-4B08-A75D-096BA11963FD}"/>
              </a:ext>
            </a:extLst>
          </p:cNvPr>
          <p:cNvSpPr>
            <a:spLocks noChangeArrowheads="1"/>
          </p:cNvSpPr>
          <p:nvPr/>
        </p:nvSpPr>
        <p:spPr bwMode="auto">
          <a:xfrm>
            <a:off x="2395524" y="5752805"/>
            <a:ext cx="2135901" cy="1056119"/>
          </a:xfrm>
          <a:prstGeom prst="roundRect">
            <a:avLst/>
          </a:prstGeom>
          <a:ln/>
        </p:spPr>
        <p:style>
          <a:lnRef idx="3">
            <a:schemeClr val="lt1"/>
          </a:lnRef>
          <a:fillRef idx="1">
            <a:schemeClr val="accent6"/>
          </a:fillRef>
          <a:effectRef idx="1">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破除月經污名</a:t>
            </a:r>
            <a:endParaRPr lang="zh-CN" altLang="en-US" sz="2133" b="1" kern="0" dirty="0">
              <a:solidFill>
                <a:schemeClr val="tx1"/>
              </a:solidFill>
              <a:latin typeface="微软雅黑" pitchFamily="34" charset="-122"/>
              <a:ea typeface="微软雅黑" pitchFamily="34" charset="-122"/>
            </a:endParaRPr>
          </a:p>
        </p:txBody>
      </p:sp>
      <p:sp>
        <p:nvSpPr>
          <p:cNvPr id="14" name="原创设计师QQ598969553            _2">
            <a:extLst>
              <a:ext uri="{FF2B5EF4-FFF2-40B4-BE49-F238E27FC236}">
                <a16:creationId xmlns:a16="http://schemas.microsoft.com/office/drawing/2014/main" xmlns="" id="{DB4A9E56-C4CB-40AC-91EE-A52118C7A079}"/>
              </a:ext>
            </a:extLst>
          </p:cNvPr>
          <p:cNvSpPr>
            <a:spLocks/>
          </p:cNvSpPr>
          <p:nvPr/>
        </p:nvSpPr>
        <p:spPr bwMode="gray">
          <a:xfrm rot="16200000">
            <a:off x="8511741" y="4500784"/>
            <a:ext cx="418230" cy="50309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5" name="原创设计师QQ598969553            _2">
            <a:extLst>
              <a:ext uri="{FF2B5EF4-FFF2-40B4-BE49-F238E27FC236}">
                <a16:creationId xmlns:a16="http://schemas.microsoft.com/office/drawing/2014/main" xmlns="" id="{F4E45478-AE92-43F0-BBA6-FFC38B53E9E8}"/>
              </a:ext>
            </a:extLst>
          </p:cNvPr>
          <p:cNvSpPr>
            <a:spLocks/>
          </p:cNvSpPr>
          <p:nvPr/>
        </p:nvSpPr>
        <p:spPr bwMode="gray">
          <a:xfrm rot="16200000">
            <a:off x="4720802" y="5890557"/>
            <a:ext cx="477589" cy="78061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6" name="原创设计师QQ598969553            _10">
            <a:extLst>
              <a:ext uri="{FF2B5EF4-FFF2-40B4-BE49-F238E27FC236}">
                <a16:creationId xmlns:a16="http://schemas.microsoft.com/office/drawing/2014/main" xmlns="" id="{A2ECA6DF-A5B2-464F-9E7B-8E788B70067C}"/>
              </a:ext>
            </a:extLst>
          </p:cNvPr>
          <p:cNvSpPr>
            <a:spLocks noChangeArrowheads="1"/>
          </p:cNvSpPr>
          <p:nvPr/>
        </p:nvSpPr>
        <p:spPr bwMode="auto">
          <a:xfrm>
            <a:off x="5432876" y="1470329"/>
            <a:ext cx="2549845" cy="4775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秘書處、民政局</a:t>
            </a:r>
            <a:endParaRPr lang="zh-CN" altLang="en-US" sz="2133" b="1" kern="0" dirty="0">
              <a:solidFill>
                <a:schemeClr val="tx1"/>
              </a:solidFill>
              <a:latin typeface="微软雅黑" pitchFamily="34" charset="-122"/>
              <a:ea typeface="微软雅黑" pitchFamily="34" charset="-122"/>
            </a:endParaRPr>
          </a:p>
        </p:txBody>
      </p:sp>
      <p:sp>
        <p:nvSpPr>
          <p:cNvPr id="17" name="左大括弧 16">
            <a:extLst>
              <a:ext uri="{FF2B5EF4-FFF2-40B4-BE49-F238E27FC236}">
                <a16:creationId xmlns:a16="http://schemas.microsoft.com/office/drawing/2014/main" xmlns="" id="{FB2D499E-F7D4-4F93-981E-7EA543DCA9D8}"/>
              </a:ext>
            </a:extLst>
          </p:cNvPr>
          <p:cNvSpPr/>
          <p:nvPr/>
        </p:nvSpPr>
        <p:spPr>
          <a:xfrm>
            <a:off x="4563298" y="1768787"/>
            <a:ext cx="869577" cy="3031812"/>
          </a:xfrm>
          <a:prstGeom prst="leftBrace">
            <a:avLst>
              <a:gd name="adj1" fmla="val 30611"/>
              <a:gd name="adj2" fmla="val 16334"/>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p>
        </p:txBody>
      </p:sp>
      <p:sp>
        <p:nvSpPr>
          <p:cNvPr id="18" name="原创设计师QQ598969553            _10">
            <a:extLst>
              <a:ext uri="{FF2B5EF4-FFF2-40B4-BE49-F238E27FC236}">
                <a16:creationId xmlns:a16="http://schemas.microsoft.com/office/drawing/2014/main" xmlns="" id="{5A979120-B822-49E4-95FD-D1819A0E7010}"/>
              </a:ext>
            </a:extLst>
          </p:cNvPr>
          <p:cNvSpPr>
            <a:spLocks noChangeArrowheads="1"/>
          </p:cNvSpPr>
          <p:nvPr/>
        </p:nvSpPr>
        <p:spPr bwMode="auto">
          <a:xfrm>
            <a:off x="5432876" y="2889555"/>
            <a:ext cx="2839177" cy="4775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教育局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康那香企業</a:t>
            </a:r>
            <a:endParaRPr lang="zh-CN" altLang="en-US" sz="2133" b="1" kern="0" dirty="0">
              <a:solidFill>
                <a:schemeClr val="tx1"/>
              </a:solidFill>
              <a:latin typeface="微软雅黑" pitchFamily="34" charset="-122"/>
              <a:ea typeface="微软雅黑" pitchFamily="34" charset="-122"/>
            </a:endParaRPr>
          </a:p>
        </p:txBody>
      </p:sp>
      <p:sp>
        <p:nvSpPr>
          <p:cNvPr id="19" name="原创设计师QQ598969553            _10">
            <a:extLst>
              <a:ext uri="{FF2B5EF4-FFF2-40B4-BE49-F238E27FC236}">
                <a16:creationId xmlns:a16="http://schemas.microsoft.com/office/drawing/2014/main" xmlns="" id="{DD4D5D9D-F816-49B9-A4F0-88A283DA2C4F}"/>
              </a:ext>
            </a:extLst>
          </p:cNvPr>
          <p:cNvSpPr>
            <a:spLocks noChangeArrowheads="1"/>
          </p:cNvSpPr>
          <p:nvPr/>
        </p:nvSpPr>
        <p:spPr bwMode="auto">
          <a:xfrm>
            <a:off x="5432876" y="4319161"/>
            <a:ext cx="2952713" cy="90294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社會局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康那香企業</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邱創煥文教基金會</a:t>
            </a:r>
            <a:endParaRPr lang="zh-CN" altLang="en-US" sz="2133" b="1" kern="0" dirty="0">
              <a:solidFill>
                <a:schemeClr val="tx1"/>
              </a:solidFill>
              <a:latin typeface="微软雅黑" pitchFamily="34" charset="-122"/>
              <a:ea typeface="微软雅黑" pitchFamily="34" charset="-122"/>
            </a:endParaRPr>
          </a:p>
        </p:txBody>
      </p:sp>
      <p:sp>
        <p:nvSpPr>
          <p:cNvPr id="20" name="原创设计师QQ598969553            _2">
            <a:extLst>
              <a:ext uri="{FF2B5EF4-FFF2-40B4-BE49-F238E27FC236}">
                <a16:creationId xmlns:a16="http://schemas.microsoft.com/office/drawing/2014/main" xmlns="" id="{D73B7117-E8BC-48E0-B624-66CF19391867}"/>
              </a:ext>
            </a:extLst>
          </p:cNvPr>
          <p:cNvSpPr>
            <a:spLocks/>
          </p:cNvSpPr>
          <p:nvPr/>
        </p:nvSpPr>
        <p:spPr bwMode="gray">
          <a:xfrm rot="16200000">
            <a:off x="8314340" y="1292690"/>
            <a:ext cx="410573" cy="77070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21" name="原创设计师QQ598969553            _10">
            <a:extLst>
              <a:ext uri="{FF2B5EF4-FFF2-40B4-BE49-F238E27FC236}">
                <a16:creationId xmlns:a16="http://schemas.microsoft.com/office/drawing/2014/main" xmlns="" id="{5478955E-CB2A-45B4-913B-5979AD8454A4}"/>
              </a:ext>
            </a:extLst>
          </p:cNvPr>
          <p:cNvSpPr>
            <a:spLocks noChangeArrowheads="1"/>
          </p:cNvSpPr>
          <p:nvPr/>
        </p:nvSpPr>
        <p:spPr bwMode="auto">
          <a:xfrm>
            <a:off x="9003849" y="1175571"/>
            <a:ext cx="3125895" cy="94587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友善洽公</a:t>
            </a:r>
            <a:r>
              <a:rPr lang="en-US" altLang="zh-TW" sz="1733" b="1" kern="0" dirty="0">
                <a:solidFill>
                  <a:schemeClr val="tx1"/>
                </a:solidFill>
                <a:latin typeface="微软雅黑" pitchFamily="34" charset="-122"/>
                <a:ea typeface="微软雅黑" pitchFamily="34" charset="-122"/>
              </a:rPr>
              <a:t>-2</a:t>
            </a:r>
            <a:r>
              <a:rPr lang="zh-TW" altLang="en-US" sz="1733" b="1" kern="0" dirty="0">
                <a:solidFill>
                  <a:schemeClr val="tx1"/>
                </a:solidFill>
                <a:latin typeface="微软雅黑" pitchFamily="34" charset="-122"/>
                <a:ea typeface="微软雅黑" pitchFamily="34" charset="-122"/>
              </a:rPr>
              <a:t>處市政中心及</a:t>
            </a:r>
            <a:r>
              <a:rPr lang="en-US" altLang="zh-TW" sz="1733" b="1" kern="0" dirty="0">
                <a:solidFill>
                  <a:schemeClr val="tx1"/>
                </a:solidFill>
                <a:latin typeface="微软雅黑" pitchFamily="34" charset="-122"/>
                <a:ea typeface="微软雅黑" pitchFamily="34" charset="-122"/>
              </a:rPr>
              <a:t>37</a:t>
            </a:r>
            <a:r>
              <a:rPr lang="zh-TW" altLang="en-US" sz="1733" b="1" kern="0" dirty="0">
                <a:solidFill>
                  <a:schemeClr val="tx1"/>
                </a:solidFill>
                <a:latin typeface="微软雅黑" pitchFamily="34" charset="-122"/>
                <a:ea typeface="微软雅黑" pitchFamily="34" charset="-122"/>
              </a:rPr>
              <a:t>區公所女廁放置衛生棉</a:t>
            </a:r>
            <a:endParaRPr lang="zh-CN" altLang="en-US" sz="1733" b="1" kern="0" dirty="0">
              <a:solidFill>
                <a:schemeClr val="tx1"/>
              </a:solidFill>
              <a:latin typeface="微软雅黑" pitchFamily="34" charset="-122"/>
              <a:ea typeface="微软雅黑" pitchFamily="34" charset="-122"/>
            </a:endParaRPr>
          </a:p>
        </p:txBody>
      </p:sp>
      <p:sp>
        <p:nvSpPr>
          <p:cNvPr id="22" name="原创设计师QQ598969553            _2">
            <a:extLst>
              <a:ext uri="{FF2B5EF4-FFF2-40B4-BE49-F238E27FC236}">
                <a16:creationId xmlns:a16="http://schemas.microsoft.com/office/drawing/2014/main" xmlns="" id="{8D33F607-C433-4ACA-8B02-2891855A4AC2}"/>
              </a:ext>
            </a:extLst>
          </p:cNvPr>
          <p:cNvSpPr>
            <a:spLocks/>
          </p:cNvSpPr>
          <p:nvPr/>
        </p:nvSpPr>
        <p:spPr bwMode="gray">
          <a:xfrm rot="16200000">
            <a:off x="8445156" y="2777114"/>
            <a:ext cx="410573" cy="6354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dirty="0">
              <a:solidFill>
                <a:sysClr val="windowText" lastClr="000000"/>
              </a:solidFill>
              <a:latin typeface="Calibri"/>
              <a:ea typeface="宋体"/>
            </a:endParaRPr>
          </a:p>
        </p:txBody>
      </p:sp>
      <p:sp>
        <p:nvSpPr>
          <p:cNvPr id="23" name="原创设计师QQ598969553            _10">
            <a:extLst>
              <a:ext uri="{FF2B5EF4-FFF2-40B4-BE49-F238E27FC236}">
                <a16:creationId xmlns:a16="http://schemas.microsoft.com/office/drawing/2014/main" xmlns="" id="{5181CB30-F485-4FD1-A041-A5B600C36DF6}"/>
              </a:ext>
            </a:extLst>
          </p:cNvPr>
          <p:cNvSpPr>
            <a:spLocks noChangeArrowheads="1"/>
          </p:cNvSpPr>
          <p:nvPr/>
        </p:nvSpPr>
        <p:spPr bwMode="auto">
          <a:xfrm>
            <a:off x="9005067" y="2309424"/>
            <a:ext cx="3123459" cy="1435277"/>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友善校園</a:t>
            </a:r>
            <a:r>
              <a:rPr lang="en-US" altLang="zh-TW" sz="1733" b="1" kern="0" dirty="0">
                <a:solidFill>
                  <a:schemeClr val="tx1"/>
                </a:solidFill>
                <a:latin typeface="微软雅黑" pitchFamily="34" charset="-122"/>
                <a:ea typeface="微软雅黑" pitchFamily="34" charset="-122"/>
              </a:rPr>
              <a:t>-</a:t>
            </a:r>
            <a:r>
              <a:rPr lang="zh-TW" altLang="en-US" sz="1733" b="1" kern="0" dirty="0">
                <a:solidFill>
                  <a:schemeClr val="tx1"/>
                </a:solidFill>
                <a:latin typeface="微软雅黑" pitchFamily="34" charset="-122"/>
                <a:ea typeface="微软雅黑" pitchFamily="34" charset="-122"/>
              </a:rPr>
              <a:t>簽署校園登月計畫備忘錄，編列經費補助本市</a:t>
            </a:r>
            <a:r>
              <a:rPr lang="en-US" altLang="zh-TW" sz="1733" b="1" kern="0" dirty="0">
                <a:solidFill>
                  <a:schemeClr val="tx1"/>
                </a:solidFill>
                <a:latin typeface="微软雅黑" pitchFamily="34" charset="-122"/>
                <a:ea typeface="微软雅黑" pitchFamily="34" charset="-122"/>
              </a:rPr>
              <a:t>248</a:t>
            </a:r>
            <a:r>
              <a:rPr lang="zh-TW" altLang="en-US" sz="1733" b="1" kern="0" dirty="0">
                <a:solidFill>
                  <a:schemeClr val="tx1"/>
                </a:solidFill>
                <a:latin typeface="微软雅黑" pitchFamily="34" charset="-122"/>
                <a:ea typeface="微软雅黑" pitchFamily="34" charset="-122"/>
              </a:rPr>
              <a:t>間學校購置衛生棉</a:t>
            </a:r>
          </a:p>
        </p:txBody>
      </p:sp>
      <p:sp>
        <p:nvSpPr>
          <p:cNvPr id="24" name="原创设计师QQ598969553            _10">
            <a:extLst>
              <a:ext uri="{FF2B5EF4-FFF2-40B4-BE49-F238E27FC236}">
                <a16:creationId xmlns:a16="http://schemas.microsoft.com/office/drawing/2014/main" xmlns="" id="{6C6639D9-0200-4379-857F-3D8CB9984E80}"/>
              </a:ext>
            </a:extLst>
          </p:cNvPr>
          <p:cNvSpPr>
            <a:spLocks noChangeArrowheads="1"/>
          </p:cNvSpPr>
          <p:nvPr/>
        </p:nvSpPr>
        <p:spPr bwMode="auto">
          <a:xfrm>
            <a:off x="9023778" y="3932060"/>
            <a:ext cx="3086037" cy="1727955"/>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友善社會</a:t>
            </a:r>
            <a:r>
              <a:rPr lang="en-US" altLang="zh-TW" sz="1733" b="1" kern="0" dirty="0">
                <a:solidFill>
                  <a:schemeClr val="tx1"/>
                </a:solidFill>
                <a:latin typeface="微软雅黑" pitchFamily="34" charset="-122"/>
                <a:ea typeface="微软雅黑" pitchFamily="34" charset="-122"/>
              </a:rPr>
              <a:t>-</a:t>
            </a:r>
            <a:r>
              <a:rPr lang="zh-TW" altLang="en-US" sz="1733" b="1" kern="0" dirty="0">
                <a:solidFill>
                  <a:schemeClr val="tx1"/>
                </a:solidFill>
                <a:latin typeface="微软雅黑" pitchFamily="34" charset="-122"/>
                <a:ea typeface="微软雅黑" pitchFamily="34" charset="-122"/>
              </a:rPr>
              <a:t>媒合民間企業，提供生理用品予本市弱勢家戶女性</a:t>
            </a:r>
          </a:p>
        </p:txBody>
      </p:sp>
      <p:sp>
        <p:nvSpPr>
          <p:cNvPr id="25" name="原创设计师QQ598969553            _10">
            <a:extLst>
              <a:ext uri="{FF2B5EF4-FFF2-40B4-BE49-F238E27FC236}">
                <a16:creationId xmlns:a16="http://schemas.microsoft.com/office/drawing/2014/main" xmlns="" id="{C6B8199D-95C3-400C-8920-C942296CEF22}"/>
              </a:ext>
            </a:extLst>
          </p:cNvPr>
          <p:cNvSpPr>
            <a:spLocks noChangeArrowheads="1"/>
          </p:cNvSpPr>
          <p:nvPr/>
        </p:nvSpPr>
        <p:spPr bwMode="auto">
          <a:xfrm>
            <a:off x="5387768" y="5782514"/>
            <a:ext cx="3108499" cy="90294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性平辦公室</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社會局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教育局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小紅帽協會</a:t>
            </a:r>
            <a:endParaRPr lang="zh-CN" altLang="en-US" sz="2133" b="1" kern="0" dirty="0">
              <a:solidFill>
                <a:schemeClr val="tx1"/>
              </a:solidFill>
              <a:latin typeface="微软雅黑" pitchFamily="34" charset="-122"/>
              <a:ea typeface="微软雅黑" pitchFamily="34" charset="-122"/>
            </a:endParaRPr>
          </a:p>
        </p:txBody>
      </p:sp>
      <p:sp>
        <p:nvSpPr>
          <p:cNvPr id="26" name="原创设计师QQ598969553            _2">
            <a:extLst>
              <a:ext uri="{FF2B5EF4-FFF2-40B4-BE49-F238E27FC236}">
                <a16:creationId xmlns:a16="http://schemas.microsoft.com/office/drawing/2014/main" xmlns="" id="{D112FE16-6F54-42ED-8E0D-AA29BC997BFF}"/>
              </a:ext>
            </a:extLst>
          </p:cNvPr>
          <p:cNvSpPr>
            <a:spLocks/>
          </p:cNvSpPr>
          <p:nvPr/>
        </p:nvSpPr>
        <p:spPr bwMode="gray">
          <a:xfrm rot="16200000">
            <a:off x="8577197" y="6022342"/>
            <a:ext cx="410573" cy="50309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27" name="原创设计师QQ598969553            _10">
            <a:extLst>
              <a:ext uri="{FF2B5EF4-FFF2-40B4-BE49-F238E27FC236}">
                <a16:creationId xmlns:a16="http://schemas.microsoft.com/office/drawing/2014/main" xmlns="" id="{2F52E230-DD78-4413-8DFA-D30315843331}"/>
              </a:ext>
            </a:extLst>
          </p:cNvPr>
          <p:cNvSpPr>
            <a:spLocks noChangeArrowheads="1"/>
          </p:cNvSpPr>
          <p:nvPr/>
        </p:nvSpPr>
        <p:spPr bwMode="auto">
          <a:xfrm>
            <a:off x="9044340" y="5829853"/>
            <a:ext cx="3044912" cy="737144"/>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針對社工人員、國小學生、教師辦理月經教育課程。</a:t>
            </a:r>
            <a:endParaRPr lang="zh-CN" altLang="en-US" sz="1733" b="1" kern="0" dirty="0">
              <a:solidFill>
                <a:schemeClr val="tx1"/>
              </a:solidFill>
              <a:latin typeface="微软雅黑" pitchFamily="34" charset="-122"/>
              <a:ea typeface="微软雅黑" pitchFamily="34" charset="-122"/>
            </a:endParaRPr>
          </a:p>
        </p:txBody>
      </p:sp>
      <p:sp>
        <p:nvSpPr>
          <p:cNvPr id="4" name="文字方塊 3"/>
          <p:cNvSpPr txBox="1"/>
          <p:nvPr/>
        </p:nvSpPr>
        <p:spPr>
          <a:xfrm>
            <a:off x="9210995" y="6533852"/>
            <a:ext cx="2142805"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註：資料統計截至</a:t>
            </a:r>
            <a:r>
              <a:rPr lang="en-US" altLang="zh-TW" sz="1400" dirty="0">
                <a:latin typeface="微軟正黑體" panose="020B0604030504040204" pitchFamily="34" charset="-120"/>
                <a:ea typeface="微軟正黑體" panose="020B0604030504040204" pitchFamily="34" charset="-120"/>
              </a:rPr>
              <a:t>113</a:t>
            </a:r>
            <a:r>
              <a:rPr lang="zh-TW" altLang="en-US" sz="1400" dirty="0">
                <a:latin typeface="微軟正黑體" panose="020B0604030504040204" pitchFamily="34" charset="-120"/>
                <a:ea typeface="微軟正黑體" panose="020B0604030504040204" pitchFamily="34" charset="-120"/>
              </a:rPr>
              <a:t>年</a:t>
            </a:r>
          </a:p>
        </p:txBody>
      </p:sp>
      <p:grpSp>
        <p:nvGrpSpPr>
          <p:cNvPr id="11" name="群組 10">
            <a:extLst>
              <a:ext uri="{FF2B5EF4-FFF2-40B4-BE49-F238E27FC236}">
                <a16:creationId xmlns:a16="http://schemas.microsoft.com/office/drawing/2014/main" xmlns="" id="{AA217E9D-A192-B55F-DFA4-510937C622E4}"/>
              </a:ext>
            </a:extLst>
          </p:cNvPr>
          <p:cNvGrpSpPr/>
          <p:nvPr/>
        </p:nvGrpSpPr>
        <p:grpSpPr>
          <a:xfrm>
            <a:off x="566531" y="209272"/>
            <a:ext cx="5249883" cy="786683"/>
            <a:chOff x="566531" y="209272"/>
            <a:chExt cx="5249883" cy="786683"/>
          </a:xfrm>
        </p:grpSpPr>
        <p:sp>
          <p:nvSpPr>
            <p:cNvPr id="29" name="矩形: 圓角 28">
              <a:extLst>
                <a:ext uri="{FF2B5EF4-FFF2-40B4-BE49-F238E27FC236}">
                  <a16:creationId xmlns:a16="http://schemas.microsoft.com/office/drawing/2014/main" xmlns="" id="{4B086624-33A0-2E0D-72B5-EC8FBF9582D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xmlns="" id="{376A94F6-B843-87BD-6F16-D3A9C6E9CA86}"/>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3" name="投影片編號版面配置區 2"/>
          <p:cNvSpPr>
            <a:spLocks noGrp="1"/>
          </p:cNvSpPr>
          <p:nvPr>
            <p:ph type="sldNum" sz="quarter" idx="12"/>
          </p:nvPr>
        </p:nvSpPr>
        <p:spPr/>
        <p:txBody>
          <a:bodyPr/>
          <a:lstStyle/>
          <a:p>
            <a:fld id="{746744AF-8860-4745-A9BF-D92733D232A7}" type="slidenum">
              <a:rPr lang="zh-TW" altLang="en-US" smtClean="0"/>
              <a:t>5</a:t>
            </a:fld>
            <a:endParaRPr lang="zh-TW" altLang="en-US" dirty="0"/>
          </a:p>
        </p:txBody>
      </p:sp>
    </p:spTree>
    <p:extLst>
      <p:ext uri="{BB962C8B-B14F-4D97-AF65-F5344CB8AC3E}">
        <p14:creationId xmlns:p14="http://schemas.microsoft.com/office/powerpoint/2010/main" val="1097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xmlns=""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a16="http://schemas.microsoft.com/office/drawing/2014/main" xmlns=""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xmlns=""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6</a:t>
            </a:fld>
            <a:endParaRPr lang="zh-TW" altLang="en-US"/>
          </a:p>
        </p:txBody>
      </p:sp>
      <p:pic>
        <p:nvPicPr>
          <p:cNvPr id="15" name="圖片 14">
            <a:extLst>
              <a:ext uri="{FF2B5EF4-FFF2-40B4-BE49-F238E27FC236}">
                <a16:creationId xmlns:a16="http://schemas.microsoft.com/office/drawing/2014/main" xmlns="" id="{5696AAE0-7849-47BC-998B-D542D27B1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46" y="2545529"/>
            <a:ext cx="4023099" cy="2695476"/>
          </a:xfrm>
          <a:prstGeom prst="rect">
            <a:avLst/>
          </a:prstGeom>
        </p:spPr>
      </p:pic>
      <p:sp>
        <p:nvSpPr>
          <p:cNvPr id="16" name="內容版面配置區 2"/>
          <p:cNvSpPr>
            <a:spLocks noGrp="1"/>
          </p:cNvSpPr>
          <p:nvPr>
            <p:ph idx="1"/>
          </p:nvPr>
        </p:nvSpPr>
        <p:spPr>
          <a:xfrm>
            <a:off x="5146197" y="1605274"/>
            <a:ext cx="6699439" cy="4471330"/>
          </a:xfrm>
        </p:spPr>
        <p:txBody>
          <a:bodyPr anchor="ctr">
            <a:noAutofit/>
          </a:bodyPr>
          <a:lstStyle/>
          <a:p>
            <a:pPr marL="0" indent="0">
              <a:buNone/>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消除月經貧窮</a:t>
            </a:r>
            <a:endParaRPr lang="en-US" altLang="zh-TW" b="1"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友善洽公：</a:t>
            </a:r>
            <a:r>
              <a:rPr lang="zh-TW" altLang="en-US" dirty="0">
                <a:latin typeface="微軟正黑體" panose="020B0604030504040204" pitchFamily="34" charset="-120"/>
                <a:ea typeface="微軟正黑體" panose="020B0604030504040204" pitchFamily="34" charset="-120"/>
              </a:rPr>
              <a:t>本市</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2</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處市政中心</a:t>
            </a:r>
            <a:r>
              <a:rPr lang="zh-TW" altLang="en-US" dirty="0">
                <a:latin typeface="微軟正黑體" panose="020B0604030504040204" pitchFamily="34" charset="-120"/>
                <a:ea typeface="微軟正黑體" panose="020B0604030504040204" pitchFamily="34" charset="-120"/>
              </a:rPr>
              <a:t>與</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37</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區公所</a:t>
            </a:r>
            <a:r>
              <a:rPr lang="zh-TW" altLang="en-US" dirty="0">
                <a:latin typeface="微軟正黑體" panose="020B0604030504040204" pitchFamily="34" charset="-120"/>
                <a:ea typeface="微軟正黑體" panose="020B0604030504040204" pitchFamily="34" charset="-120"/>
              </a:rPr>
              <a:t>女廁皆放置衛生棉，供洽公民眾使用，由</a:t>
            </a:r>
            <a:r>
              <a:rPr lang="zh-TW" altLang="en-US" b="1" dirty="0">
                <a:latin typeface="微軟正黑體" panose="020B0604030504040204" pitchFamily="34" charset="-120"/>
                <a:ea typeface="微軟正黑體" panose="020B0604030504040204" pitchFamily="34" charset="-120"/>
              </a:rPr>
              <a:t>秘書處</a:t>
            </a:r>
            <a:r>
              <a:rPr lang="zh-TW" altLang="en-US" dirty="0">
                <a:latin typeface="微軟正黑體" panose="020B0604030504040204" pitchFamily="34" charset="-120"/>
                <a:ea typeface="微軟正黑體" panose="020B0604030504040204" pitchFamily="34" charset="-120"/>
              </a:rPr>
              <a:t>與</a:t>
            </a:r>
            <a:r>
              <a:rPr lang="zh-TW" altLang="en-US" b="1" dirty="0">
                <a:latin typeface="微軟正黑體" panose="020B0604030504040204" pitchFamily="34" charset="-120"/>
                <a:ea typeface="微軟正黑體" panose="020B0604030504040204" pitchFamily="34" charset="-120"/>
              </a:rPr>
              <a:t>民政局</a:t>
            </a:r>
            <a:r>
              <a:rPr lang="zh-TW" altLang="en-US" dirty="0">
                <a:latin typeface="微軟正黑體" panose="020B0604030504040204" pitchFamily="34" charset="-120"/>
                <a:ea typeface="微軟正黑體" panose="020B0604030504040204" pitchFamily="34" charset="-120"/>
              </a:rPr>
              <a:t>負責。</a:t>
            </a:r>
            <a:endParaRPr lang="en-US" altLang="zh-CN"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友善校園：</a:t>
            </a:r>
            <a:r>
              <a:rPr lang="zh-TW" altLang="en-US" b="1" dirty="0">
                <a:latin typeface="微軟正黑體" panose="020B0604030504040204" pitchFamily="34" charset="-120"/>
                <a:ea typeface="微軟正黑體" panose="020B0604030504040204" pitchFamily="34" charset="-120"/>
              </a:rPr>
              <a:t>教育局</a:t>
            </a:r>
            <a:r>
              <a:rPr lang="zh-TW" altLang="en-US" dirty="0">
                <a:latin typeface="微軟正黑體" panose="020B0604030504040204" pitchFamily="34" charset="-120"/>
                <a:ea typeface="微軟正黑體" panose="020B0604030504040204" pitchFamily="34" charset="-120"/>
              </a:rPr>
              <a:t>與臺南在地企業</a:t>
            </a:r>
            <a:r>
              <a:rPr lang="en-US" altLang="zh-TW" dirty="0">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康那香企業</a:t>
            </a:r>
            <a:r>
              <a:rPr lang="zh-TW" altLang="en-US" dirty="0">
                <a:latin typeface="微軟正黑體" panose="020B0604030504040204" pitchFamily="34" charset="-120"/>
                <a:ea typeface="微軟正黑體" panose="020B0604030504040204" pitchFamily="34" charset="-120"/>
              </a:rPr>
              <a:t>簽署合作備忘錄，補助本市</a:t>
            </a:r>
            <a:r>
              <a:rPr lang="en-US" altLang="zh-TW" dirty="0">
                <a:latin typeface="微軟正黑體" panose="020B0604030504040204" pitchFamily="34" charset="-120"/>
                <a:ea typeface="微軟正黑體" panose="020B0604030504040204" pitchFamily="34" charset="-120"/>
              </a:rPr>
              <a:t>248</a:t>
            </a:r>
            <a:r>
              <a:rPr lang="zh-TW" altLang="en-US" dirty="0">
                <a:latin typeface="微軟正黑體" panose="020B0604030504040204" pitchFamily="34" charset="-120"/>
                <a:ea typeface="微軟正黑體" panose="020B0604030504040204" pitchFamily="34" charset="-120"/>
              </a:rPr>
              <a:t>間學校購置衛生棉。</a:t>
            </a:r>
            <a:endParaRPr lang="en-US" altLang="zh-CN"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友善社會：</a:t>
            </a:r>
            <a:r>
              <a:rPr lang="zh-TW" altLang="en-US" b="1" dirty="0">
                <a:latin typeface="微軟正黑體" panose="020B0604030504040204" pitchFamily="34" charset="-120"/>
                <a:ea typeface="微軟正黑體" panose="020B0604030504040204" pitchFamily="34" charset="-120"/>
              </a:rPr>
              <a:t>社會局</a:t>
            </a:r>
            <a:r>
              <a:rPr lang="zh-TW" altLang="en-US" dirty="0">
                <a:latin typeface="微軟正黑體" panose="020B0604030504040204" pitchFamily="34" charset="-120"/>
                <a:ea typeface="微軟正黑體" panose="020B0604030504040204" pitchFamily="34" charset="-120"/>
              </a:rPr>
              <a:t>媒合</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康那香企業</a:t>
            </a:r>
            <a:r>
              <a:rPr lang="zh-TW" altLang="en-US" dirty="0">
                <a:latin typeface="微軟正黑體" panose="020B0604030504040204" pitchFamily="34" charset="-120"/>
                <a:ea typeface="微軟正黑體" panose="020B0604030504040204" pitchFamily="34" charset="-120"/>
              </a:rPr>
              <a:t>與</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邱創煥文教基金會</a:t>
            </a:r>
            <a:r>
              <a:rPr lang="zh-TW" altLang="en-US" dirty="0">
                <a:latin typeface="微軟正黑體" panose="020B0604030504040204" pitchFamily="34" charset="-120"/>
                <a:ea typeface="微軟正黑體" panose="020B0604030504040204" pitchFamily="34" charset="-120"/>
              </a:rPr>
              <a:t>捐贈衛生棉，提供給本市弱勢家戶女性。</a:t>
            </a:r>
            <a:endParaRPr lang="en-US" altLang="zh-CN"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527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xmlns=""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a16="http://schemas.microsoft.com/office/drawing/2014/main" xmlns=""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xmlns=""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7</a:t>
            </a:fld>
            <a:endParaRPr lang="zh-TW" altLang="en-US"/>
          </a:p>
        </p:txBody>
      </p:sp>
      <p:sp>
        <p:nvSpPr>
          <p:cNvPr id="14" name="內容版面配置區 2"/>
          <p:cNvSpPr txBox="1">
            <a:spLocks/>
          </p:cNvSpPr>
          <p:nvPr/>
        </p:nvSpPr>
        <p:spPr>
          <a:xfrm>
            <a:off x="5105216" y="1554049"/>
            <a:ext cx="6322290" cy="4302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破除月經污名</a:t>
            </a:r>
            <a:endParaRPr lang="en-US" altLang="zh-TW" b="1" dirty="0">
              <a:latin typeface="微軟正黑體" panose="020B0604030504040204" pitchFamily="34" charset="-120"/>
              <a:ea typeface="微軟正黑體" panose="020B0604030504040204" pitchFamily="34" charset="-120"/>
            </a:endParaRPr>
          </a:p>
          <a:p>
            <a:pPr marL="432000" indent="-3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邀請</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全球小紅帽協會</a:t>
            </a:r>
            <a:r>
              <a:rPr lang="zh-TW" altLang="en-US" dirty="0">
                <a:latin typeface="微軟正黑體" panose="020B0604030504040204" pitchFamily="34" charset="-120"/>
                <a:ea typeface="微軟正黑體" panose="020B0604030504040204" pitchFamily="34" charset="-120"/>
              </a:rPr>
              <a:t>與本府</a:t>
            </a:r>
            <a:r>
              <a:rPr lang="zh-TW" altLang="en-US" b="1" dirty="0">
                <a:latin typeface="微軟正黑體" panose="020B0604030504040204" pitchFamily="34" charset="-120"/>
                <a:ea typeface="微軟正黑體" panose="020B0604030504040204" pitchFamily="34" charset="-120"/>
              </a:rPr>
              <a:t>性別平等辦公室</a:t>
            </a:r>
            <a:r>
              <a:rPr lang="zh-TW" altLang="en-US"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教育局</a:t>
            </a:r>
            <a:r>
              <a:rPr lang="zh-TW" altLang="en-US" dirty="0">
                <a:latin typeface="微軟正黑體" panose="020B0604030504040204" pitchFamily="34" charset="-120"/>
                <a:ea typeface="微軟正黑體" panose="020B0604030504040204" pitchFamily="34" charset="-120"/>
              </a:rPr>
              <a:t>及</a:t>
            </a:r>
            <a:r>
              <a:rPr lang="zh-TW" altLang="en-US" b="1" dirty="0">
                <a:latin typeface="微軟正黑體" panose="020B0604030504040204" pitchFamily="34" charset="-120"/>
                <a:ea typeface="微軟正黑體" panose="020B0604030504040204" pitchFamily="34" charset="-120"/>
              </a:rPr>
              <a:t>社會局</a:t>
            </a:r>
            <a:r>
              <a:rPr lang="zh-TW" altLang="en-US" dirty="0">
                <a:latin typeface="微軟正黑體" panose="020B0604030504040204" pitchFamily="34" charset="-120"/>
                <a:ea typeface="微軟正黑體" panose="020B0604030504040204" pitchFamily="34" charset="-120"/>
              </a:rPr>
              <a:t>合作辦理月經教育講座。</a:t>
            </a:r>
            <a:endParaRPr lang="zh-TW" altLang="en-US" sz="1600" dirty="0">
              <a:solidFill>
                <a:srgbClr val="000000"/>
              </a:solidFill>
              <a:latin typeface="Wingdings" panose="05000000000000000000" pitchFamily="2" charset="2"/>
            </a:endParaRPr>
          </a:p>
          <a:p>
            <a:pPr marL="432000" indent="-3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到校進行月經教育及教材運用觀摩會</a:t>
            </a:r>
            <a:r>
              <a:rPr lang="zh-TW" altLang="en-US" dirty="0">
                <a:solidFill>
                  <a:srgbClr val="000000"/>
                </a:solidFill>
                <a:latin typeface="微軟正黑體" panose="020B0604030504040204" pitchFamily="34" charset="-120"/>
                <a:ea typeface="微軟正黑體" panose="020B0604030504040204" pitchFamily="34" charset="-120"/>
              </a:rPr>
              <a:t>，促進</a:t>
            </a:r>
            <a:r>
              <a:rPr lang="zh-TW" altLang="en-US" b="1" dirty="0">
                <a:solidFill>
                  <a:srgbClr val="7030A0"/>
                </a:solidFill>
                <a:latin typeface="微軟正黑體" panose="020B0604030504040204" pitchFamily="34" charset="-120"/>
                <a:ea typeface="微軟正黑體" panose="020B0604030504040204" pitchFamily="34" charset="-120"/>
              </a:rPr>
              <a:t>所有性別學生</a:t>
            </a:r>
            <a:r>
              <a:rPr lang="zh-TW" altLang="en-US" dirty="0">
                <a:solidFill>
                  <a:srgbClr val="000000"/>
                </a:solidFill>
                <a:latin typeface="微軟正黑體" panose="020B0604030504040204" pitchFamily="34" charset="-120"/>
                <a:ea typeface="微軟正黑體" panose="020B0604030504040204" pitchFamily="34" charset="-120"/>
              </a:rPr>
              <a:t>了解月經知識。</a:t>
            </a:r>
          </a:p>
          <a:p>
            <a:pPr marL="432000" indent="-360000">
              <a:buFont typeface="Wingdings" panose="05000000000000000000" pitchFamily="2" charset="2"/>
              <a:buChar char="u"/>
            </a:pPr>
            <a:r>
              <a:rPr lang="zh-TW" altLang="en-US" dirty="0">
                <a:solidFill>
                  <a:srgbClr val="000000"/>
                </a:solidFill>
                <a:latin typeface="微軟正黑體" panose="020B0604030504040204" pitchFamily="34" charset="-120"/>
                <a:ea typeface="微軟正黑體" panose="020B0604030504040204" pitchFamily="34" charset="-120"/>
              </a:rPr>
              <a:t>提升</a:t>
            </a:r>
            <a:r>
              <a:rPr lang="zh-TW" altLang="en-US" b="1" dirty="0">
                <a:solidFill>
                  <a:srgbClr val="7030A0"/>
                </a:solidFill>
                <a:latin typeface="微軟正黑體" panose="020B0604030504040204" pitchFamily="34" charset="-120"/>
                <a:ea typeface="微軟正黑體" panose="020B0604030504040204" pitchFamily="34" charset="-120"/>
              </a:rPr>
              <a:t>校園志工</a:t>
            </a:r>
            <a:r>
              <a:rPr lang="zh-TW" altLang="en-US" dirty="0">
                <a:solidFill>
                  <a:srgbClr val="000000"/>
                </a:solidFill>
                <a:latin typeface="微軟正黑體" panose="020B0604030504040204" pitchFamily="34" charset="-120"/>
                <a:ea typeface="微軟正黑體" panose="020B0604030504040204" pitchFamily="34" charset="-120"/>
              </a:rPr>
              <a:t>對於月經教育議題的認知，以招募到校推廣月經教育之志工人員。</a:t>
            </a:r>
          </a:p>
          <a:p>
            <a:pPr marL="0" indent="0">
              <a:buFont typeface="Arial" panose="020B0604020202020204" pitchFamily="34" charset="0"/>
              <a:buNone/>
            </a:pPr>
            <a:endParaRPr lang="zh-TW" altLang="en-US" dirty="0">
              <a:solidFill>
                <a:srgbClr val="000000"/>
              </a:solidFill>
              <a:latin typeface="微軟正黑體" panose="020B0604030504040204" pitchFamily="34" charset="-120"/>
              <a:ea typeface="微軟正黑體" panose="020B0604030504040204" pitchFamily="34" charset="-120"/>
            </a:endParaRPr>
          </a:p>
        </p:txBody>
      </p:sp>
      <p:pic>
        <p:nvPicPr>
          <p:cNvPr id="15" name="圖片 14" descr="一張含有 圖形, 螢幕擷取畫面, 美工圖案, 平面設計 的圖片&#10;&#10;自動產生的描述">
            <a:extLst>
              <a:ext uri="{FF2B5EF4-FFF2-40B4-BE49-F238E27FC236}">
                <a16:creationId xmlns:a16="http://schemas.microsoft.com/office/drawing/2014/main" xmlns="" id="{DCE8B6D7-521B-18ED-2E47-B4F55CB13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470" y="1967596"/>
            <a:ext cx="3175462" cy="3175462"/>
          </a:xfrm>
          <a:prstGeom prst="rect">
            <a:avLst/>
          </a:prstGeom>
        </p:spPr>
      </p:pic>
    </p:spTree>
    <p:extLst>
      <p:ext uri="{BB962C8B-B14F-4D97-AF65-F5344CB8AC3E}">
        <p14:creationId xmlns:p14="http://schemas.microsoft.com/office/powerpoint/2010/main" val="11658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63941" y="1555622"/>
            <a:ext cx="6322290" cy="4190754"/>
          </a:xfrm>
        </p:spPr>
        <p:txBody>
          <a:bodyPr>
            <a:normAutofit/>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四</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校園登月計畫</a:t>
            </a:r>
            <a:r>
              <a:rPr lang="en-US" altLang="zh-TW" sz="3600" b="1" dirty="0">
                <a:latin typeface="微軟正黑體" panose="020B0604030504040204" pitchFamily="34" charset="-120"/>
                <a:ea typeface="微軟正黑體" panose="020B0604030504040204" pitchFamily="34" charset="-120"/>
              </a:rPr>
              <a:t>-110</a:t>
            </a:r>
            <a:r>
              <a:rPr lang="zh-TW" altLang="en-US" sz="3600" b="1" dirty="0">
                <a:latin typeface="微軟正黑體" panose="020B0604030504040204" pitchFamily="34" charset="-120"/>
                <a:ea typeface="微軟正黑體" panose="020B0604030504040204" pitchFamily="34" charset="-120"/>
              </a:rPr>
              <a:t>年試辦</a:t>
            </a:r>
            <a:endParaRPr lang="zh-TW" altLang="en-US" sz="3600" b="1" dirty="0">
              <a:solidFill>
                <a:srgbClr val="000000"/>
              </a:solidFill>
              <a:latin typeface="Wingdings" panose="05000000000000000000" pitchFamily="2" charset="2"/>
            </a:endParaRPr>
          </a:p>
          <a:p>
            <a:pPr marL="0" indent="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補助對象：</a:t>
            </a:r>
            <a:r>
              <a:rPr lang="en-US" altLang="zh-TW" b="1" dirty="0">
                <a:solidFill>
                  <a:srgbClr val="FF0000"/>
                </a:solidFill>
                <a:latin typeface="微軟正黑體" panose="020B0604030504040204" pitchFamily="34" charset="-120"/>
                <a:ea typeface="微軟正黑體" panose="020B0604030504040204" pitchFamily="34" charset="-120"/>
              </a:rPr>
              <a:t>17</a:t>
            </a:r>
            <a:r>
              <a:rPr lang="zh-TW" altLang="en-US" b="1" dirty="0">
                <a:solidFill>
                  <a:srgbClr val="FF0000"/>
                </a:solidFill>
                <a:latin typeface="微軟正黑體" panose="020B0604030504040204" pitchFamily="34" charset="-120"/>
                <a:ea typeface="微軟正黑體" panose="020B0604030504040204" pitchFamily="34" charset="-120"/>
              </a:rPr>
              <a:t>所偏鄉國中</a:t>
            </a:r>
            <a:r>
              <a:rPr lang="zh-TW" altLang="en-US" dirty="0">
                <a:solidFill>
                  <a:srgbClr val="000000"/>
                </a:solidFill>
                <a:latin typeface="微軟正黑體" panose="020B0604030504040204" pitchFamily="34" charset="-120"/>
                <a:ea typeface="微軟正黑體" panose="020B0604030504040204" pitchFamily="34" charset="-120"/>
              </a:rPr>
              <a:t>。</a:t>
            </a:r>
          </a:p>
          <a:p>
            <a:pPr marL="0" indent="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辦理期程：自</a:t>
            </a:r>
            <a:r>
              <a:rPr lang="en-US" altLang="zh-TW" dirty="0">
                <a:solidFill>
                  <a:srgbClr val="000000"/>
                </a:solidFill>
                <a:latin typeface="微軟正黑體" panose="020B0604030504040204" pitchFamily="34" charset="-120"/>
                <a:ea typeface="微軟正黑體" panose="020B0604030504040204" pitchFamily="34" charset="-120"/>
              </a:rPr>
              <a:t>110</a:t>
            </a:r>
            <a:r>
              <a:rPr lang="zh-TW" altLang="en-US" dirty="0">
                <a:solidFill>
                  <a:srgbClr val="000000"/>
                </a:solidFill>
                <a:latin typeface="微軟正黑體" panose="020B0604030504040204" pitchFamily="34" charset="-120"/>
                <a:ea typeface="微軟正黑體" panose="020B0604030504040204" pitchFamily="34" charset="-120"/>
              </a:rPr>
              <a:t>年</a:t>
            </a:r>
            <a:r>
              <a:rPr lang="en-US" altLang="zh-TW" dirty="0">
                <a:solidFill>
                  <a:srgbClr val="000000"/>
                </a:solidFill>
                <a:latin typeface="微軟正黑體" panose="020B0604030504040204" pitchFamily="34" charset="-120"/>
                <a:ea typeface="微軟正黑體" panose="020B0604030504040204" pitchFamily="34" charset="-120"/>
              </a:rPr>
              <a:t>9</a:t>
            </a:r>
            <a:r>
              <a:rPr lang="zh-TW" altLang="en-US" dirty="0">
                <a:solidFill>
                  <a:srgbClr val="000000"/>
                </a:solidFill>
                <a:latin typeface="微軟正黑體" panose="020B0604030504040204" pitchFamily="34" charset="-120"/>
                <a:ea typeface="微軟正黑體" panose="020B0604030504040204" pitchFamily="34" charset="-120"/>
              </a:rPr>
              <a:t>月至</a:t>
            </a:r>
            <a:r>
              <a:rPr lang="en-US" altLang="zh-TW" dirty="0">
                <a:solidFill>
                  <a:srgbClr val="000000"/>
                </a:solidFill>
                <a:latin typeface="微軟正黑體" panose="020B0604030504040204" pitchFamily="34" charset="-120"/>
                <a:ea typeface="微軟正黑體" panose="020B0604030504040204" pitchFamily="34" charset="-120"/>
              </a:rPr>
              <a:t>11</a:t>
            </a:r>
            <a:r>
              <a:rPr lang="zh-TW" altLang="en-US" dirty="0">
                <a:solidFill>
                  <a:srgbClr val="000000"/>
                </a:solidFill>
                <a:latin typeface="微軟正黑體" panose="020B0604030504040204" pitchFamily="34" charset="-120"/>
                <a:ea typeface="微軟正黑體" panose="020B0604030504040204" pitchFamily="34" charset="-120"/>
              </a:rPr>
              <a:t>月止，</a:t>
            </a:r>
            <a:endParaRPr lang="en-US" altLang="zh-TW" dirty="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en-US" dirty="0">
                <a:solidFill>
                  <a:srgbClr val="000000"/>
                </a:solidFill>
                <a:latin typeface="微軟正黑體" panose="020B0604030504040204" pitchFamily="34" charset="-120"/>
                <a:ea typeface="微軟正黑體" panose="020B0604030504040204" pitchFamily="34" charset="-120"/>
              </a:rPr>
              <a:t>共試辦</a:t>
            </a: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個月。</a:t>
            </a:r>
          </a:p>
          <a:p>
            <a:pPr marL="360000" indent="-45720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補助方案：</a:t>
            </a:r>
            <a:r>
              <a:rPr lang="zh-TW" altLang="en-US" b="1" dirty="0">
                <a:solidFill>
                  <a:srgbClr val="FF0000"/>
                </a:solidFill>
                <a:latin typeface="微軟正黑體" panose="020B0604030504040204" pitchFamily="34" charset="-120"/>
                <a:ea typeface="微軟正黑體" panose="020B0604030504040204" pitchFamily="34" charset="-120"/>
              </a:rPr>
              <a:t>每月免費由廠商提供</a:t>
            </a:r>
            <a:r>
              <a:rPr lang="zh-TW" altLang="en-US" dirty="0">
                <a:solidFill>
                  <a:srgbClr val="000000"/>
                </a:solidFill>
                <a:latin typeface="微軟正黑體" panose="020B0604030504040204" pitchFamily="34" charset="-120"/>
                <a:ea typeface="微軟正黑體" panose="020B0604030504040204" pitchFamily="34" charset="-120"/>
              </a:rPr>
              <a:t>偏鄉國中女性學生</a:t>
            </a:r>
            <a:r>
              <a:rPr lang="zh-TW" altLang="en-US" b="1" dirty="0">
                <a:solidFill>
                  <a:srgbClr val="FF0000"/>
                </a:solidFill>
                <a:latin typeface="微軟正黑體" panose="020B0604030504040204" pitchFamily="34" charset="-120"/>
                <a:ea typeface="微軟正黑體" panose="020B0604030504040204" pitchFamily="34" charset="-120"/>
              </a:rPr>
              <a:t>每月</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份</a:t>
            </a:r>
            <a:r>
              <a:rPr lang="zh-TW" altLang="en-US" dirty="0">
                <a:solidFill>
                  <a:srgbClr val="000000"/>
                </a:solidFill>
                <a:latin typeface="微軟正黑體" panose="020B0604030504040204" pitchFamily="34" charset="-120"/>
                <a:ea typeface="微軟正黑體" panose="020B0604030504040204" pitchFamily="34" charset="-120"/>
              </a:rPr>
              <a:t>生理用品。</a:t>
            </a:r>
          </a:p>
          <a:p>
            <a:pPr marL="0" indent="0">
              <a:buNone/>
            </a:pPr>
            <a:endParaRPr lang="zh-TW" altLang="en-US" dirty="0">
              <a:solidFill>
                <a:srgbClr val="000000"/>
              </a:solidFill>
              <a:latin typeface="微軟正黑體" panose="020B0604030504040204" pitchFamily="34" charset="-120"/>
              <a:ea typeface="微軟正黑體" panose="020B0604030504040204" pitchFamily="34" charset="-120"/>
            </a:endParaRP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73" y="2161085"/>
            <a:ext cx="4600884" cy="3065339"/>
          </a:xfrm>
          <a:prstGeom prst="rect">
            <a:avLst/>
          </a:prstGeom>
        </p:spPr>
      </p:pic>
      <p:grpSp>
        <p:nvGrpSpPr>
          <p:cNvPr id="7" name="群組 6">
            <a:extLst>
              <a:ext uri="{FF2B5EF4-FFF2-40B4-BE49-F238E27FC236}">
                <a16:creationId xmlns:a16="http://schemas.microsoft.com/office/drawing/2014/main" xmlns=""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a16="http://schemas.microsoft.com/office/drawing/2014/main" xmlns=""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xmlns=""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8</a:t>
            </a:fld>
            <a:endParaRPr lang="zh-TW" altLang="en-US"/>
          </a:p>
        </p:txBody>
      </p:sp>
    </p:spTree>
    <p:extLst>
      <p:ext uri="{BB962C8B-B14F-4D97-AF65-F5344CB8AC3E}">
        <p14:creationId xmlns:p14="http://schemas.microsoft.com/office/powerpoint/2010/main" val="135152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2330</TotalTime>
  <Words>1279</Words>
  <Application>Microsoft Office PowerPoint</Application>
  <PresentationFormat>自訂</PresentationFormat>
  <Paragraphs>117</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PowerPoint 簡報</vt:lpstr>
      <vt:lpstr>PowerPoint 簡報</vt:lpstr>
      <vt:lpstr>PowerPoint 簡報</vt:lpstr>
      <vt:lpstr>PowerPoint 簡報</vt:lpstr>
      <vt:lpstr>PowerPoint 簡報</vt:lpstr>
      <vt:lpstr>二、計畫說明-全臺首創</vt:lpstr>
      <vt:lpstr>PowerPoint 簡報</vt:lpstr>
      <vt:lpstr>PowerPoint 簡報</vt:lpstr>
      <vt:lpstr>PowerPoint 簡報</vt:lpstr>
      <vt:lpstr>二、計畫說明-全臺首創</vt:lpstr>
      <vt:lpstr>二、計畫說明-全臺首創</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134</cp:revision>
  <cp:lastPrinted>2024-03-08T08:55:26Z</cp:lastPrinted>
  <dcterms:created xsi:type="dcterms:W3CDTF">2022-10-05T01:11:04Z</dcterms:created>
  <dcterms:modified xsi:type="dcterms:W3CDTF">2025-04-08T00:57:21Z</dcterms:modified>
</cp:coreProperties>
</file>